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0"/>
  </p:notesMasterIdLst>
  <p:sldIdLst>
    <p:sldId id="257" r:id="rId2"/>
    <p:sldId id="447" r:id="rId3"/>
    <p:sldId id="565" r:id="rId4"/>
    <p:sldId id="564" r:id="rId5"/>
    <p:sldId id="559" r:id="rId6"/>
    <p:sldId id="566" r:id="rId7"/>
    <p:sldId id="560" r:id="rId8"/>
    <p:sldId id="561" r:id="rId9"/>
    <p:sldId id="464" r:id="rId10"/>
    <p:sldId id="558" r:id="rId11"/>
    <p:sldId id="466" r:id="rId12"/>
    <p:sldId id="396" r:id="rId13"/>
    <p:sldId id="548" r:id="rId14"/>
    <p:sldId id="546" r:id="rId15"/>
    <p:sldId id="547" r:id="rId16"/>
    <p:sldId id="473" r:id="rId17"/>
    <p:sldId id="536" r:id="rId18"/>
    <p:sldId id="448" r:id="rId19"/>
    <p:sldId id="538" r:id="rId20"/>
    <p:sldId id="467" r:id="rId21"/>
    <p:sldId id="468" r:id="rId22"/>
    <p:sldId id="549" r:id="rId23"/>
    <p:sldId id="557" r:id="rId24"/>
    <p:sldId id="550" r:id="rId25"/>
    <p:sldId id="553" r:id="rId26"/>
    <p:sldId id="554" r:id="rId27"/>
    <p:sldId id="555" r:id="rId28"/>
    <p:sldId id="556" r:id="rId29"/>
    <p:sldId id="469" r:id="rId30"/>
    <p:sldId id="470" r:id="rId31"/>
    <p:sldId id="471" r:id="rId32"/>
    <p:sldId id="472" r:id="rId33"/>
    <p:sldId id="541" r:id="rId34"/>
    <p:sldId id="449" r:id="rId35"/>
    <p:sldId id="562" r:id="rId36"/>
    <p:sldId id="563" r:id="rId37"/>
    <p:sldId id="479" r:id="rId38"/>
    <p:sldId id="491" r:id="rId39"/>
    <p:sldId id="492" r:id="rId40"/>
    <p:sldId id="493" r:id="rId41"/>
    <p:sldId id="494" r:id="rId42"/>
    <p:sldId id="495" r:id="rId43"/>
    <p:sldId id="496" r:id="rId44"/>
    <p:sldId id="497" r:id="rId45"/>
    <p:sldId id="498" r:id="rId46"/>
    <p:sldId id="499" r:id="rId47"/>
    <p:sldId id="500" r:id="rId48"/>
    <p:sldId id="501" r:id="rId49"/>
    <p:sldId id="502" r:id="rId50"/>
    <p:sldId id="503" r:id="rId51"/>
    <p:sldId id="504" r:id="rId52"/>
    <p:sldId id="505" r:id="rId53"/>
    <p:sldId id="506" r:id="rId54"/>
    <p:sldId id="507" r:id="rId55"/>
    <p:sldId id="508" r:id="rId56"/>
    <p:sldId id="509" r:id="rId57"/>
    <p:sldId id="510" r:id="rId58"/>
    <p:sldId id="511" r:id="rId59"/>
    <p:sldId id="512" r:id="rId60"/>
    <p:sldId id="513" r:id="rId61"/>
    <p:sldId id="514" r:id="rId62"/>
    <p:sldId id="515" r:id="rId63"/>
    <p:sldId id="516" r:id="rId64"/>
    <p:sldId id="517" r:id="rId65"/>
    <p:sldId id="518" r:id="rId66"/>
    <p:sldId id="519" r:id="rId67"/>
    <p:sldId id="520" r:id="rId68"/>
    <p:sldId id="521" r:id="rId69"/>
    <p:sldId id="522" r:id="rId70"/>
    <p:sldId id="524" r:id="rId71"/>
    <p:sldId id="523" r:id="rId72"/>
    <p:sldId id="525" r:id="rId73"/>
    <p:sldId id="526" r:id="rId74"/>
    <p:sldId id="527" r:id="rId75"/>
    <p:sldId id="528" r:id="rId76"/>
    <p:sldId id="529" r:id="rId77"/>
    <p:sldId id="530" r:id="rId78"/>
    <p:sldId id="567" r:id="rId79"/>
    <p:sldId id="531" r:id="rId80"/>
    <p:sldId id="532" r:id="rId81"/>
    <p:sldId id="533" r:id="rId82"/>
    <p:sldId id="534" r:id="rId83"/>
    <p:sldId id="535" r:id="rId84"/>
    <p:sldId id="477" r:id="rId85"/>
    <p:sldId id="478" r:id="rId86"/>
    <p:sldId id="481" r:id="rId87"/>
    <p:sldId id="480" r:id="rId88"/>
    <p:sldId id="450" r:id="rId89"/>
    <p:sldId id="539" r:id="rId90"/>
    <p:sldId id="540" r:id="rId91"/>
    <p:sldId id="452" r:id="rId92"/>
    <p:sldId id="455" r:id="rId93"/>
    <p:sldId id="453" r:id="rId94"/>
    <p:sldId id="482" r:id="rId95"/>
    <p:sldId id="442" r:id="rId96"/>
    <p:sldId id="462" r:id="rId97"/>
    <p:sldId id="385" r:id="rId98"/>
    <p:sldId id="465" r:id="rId99"/>
    <p:sldId id="399" r:id="rId100"/>
    <p:sldId id="387" r:id="rId101"/>
    <p:sldId id="389" r:id="rId102"/>
    <p:sldId id="390" r:id="rId103"/>
    <p:sldId id="409" r:id="rId104"/>
    <p:sldId id="395" r:id="rId105"/>
    <p:sldId id="400" r:id="rId106"/>
    <p:sldId id="401" r:id="rId107"/>
    <p:sldId id="402" r:id="rId108"/>
    <p:sldId id="463" r:id="rId109"/>
    <p:sldId id="404" r:id="rId110"/>
    <p:sldId id="458" r:id="rId111"/>
    <p:sldId id="459" r:id="rId112"/>
    <p:sldId id="460" r:id="rId113"/>
    <p:sldId id="461" r:id="rId114"/>
    <p:sldId id="403" r:id="rId115"/>
    <p:sldId id="544" r:id="rId116"/>
    <p:sldId id="545" r:id="rId117"/>
    <p:sldId id="358" r:id="rId118"/>
    <p:sldId id="438" r:id="rId119"/>
    <p:sldId id="440" r:id="rId120"/>
    <p:sldId id="441" r:id="rId121"/>
    <p:sldId id="433" r:id="rId122"/>
    <p:sldId id="445" r:id="rId123"/>
    <p:sldId id="454" r:id="rId124"/>
    <p:sldId id="382" r:id="rId125"/>
    <p:sldId id="435" r:id="rId126"/>
    <p:sldId id="369" r:id="rId127"/>
    <p:sldId id="444" r:id="rId128"/>
    <p:sldId id="568" r:id="rId129"/>
    <p:sldId id="569" r:id="rId130"/>
    <p:sldId id="570" r:id="rId131"/>
    <p:sldId id="571" r:id="rId132"/>
    <p:sldId id="572" r:id="rId133"/>
    <p:sldId id="573" r:id="rId134"/>
    <p:sldId id="574" r:id="rId135"/>
    <p:sldId id="575" r:id="rId136"/>
    <p:sldId id="576" r:id="rId137"/>
    <p:sldId id="577" r:id="rId138"/>
    <p:sldId id="578" r:id="rId1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19"/>
  </p:normalViewPr>
  <p:slideViewPr>
    <p:cSldViewPr snapToGrid="0" snapToObjects="1">
      <p:cViewPr varScale="1">
        <p:scale>
          <a:sx n="81" d="100"/>
          <a:sy n="81" d="100"/>
        </p:scale>
        <p:origin x="131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8EE406-1D4A-7449-A7CC-F8650304FCF3}" type="datetimeFigureOut">
              <a:rPr lang="en-US" smtClean="0"/>
              <a:t>11/1/20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66B670-361A-BB45-8CD9-95944ED35518}" type="slidenum">
              <a:rPr lang="en-US" smtClean="0"/>
              <a:t>‹#›</a:t>
            </a:fld>
            <a:endParaRPr lang="en-US"/>
          </a:p>
        </p:txBody>
      </p:sp>
    </p:spTree>
    <p:extLst>
      <p:ext uri="{BB962C8B-B14F-4D97-AF65-F5344CB8AC3E}">
        <p14:creationId xmlns:p14="http://schemas.microsoft.com/office/powerpoint/2010/main" val="19850218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66B670-361A-BB45-8CD9-95944ED35518}" type="slidenum">
              <a:rPr lang="en-US" smtClean="0"/>
              <a:t>121</a:t>
            </a:fld>
            <a:endParaRPr lang="en-US"/>
          </a:p>
        </p:txBody>
      </p:sp>
    </p:spTree>
    <p:extLst>
      <p:ext uri="{BB962C8B-B14F-4D97-AF65-F5344CB8AC3E}">
        <p14:creationId xmlns:p14="http://schemas.microsoft.com/office/powerpoint/2010/main" val="3429522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BEA156-D6FA-0C4E-8A39-3EEE7375CFA0}" type="datetimeFigureOut">
              <a:rPr lang="en-US" smtClean="0"/>
              <a:pPr/>
              <a:t>11/1/20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BEA156-D6FA-0C4E-8A39-3EEE7375CFA0}" type="datetimeFigureOut">
              <a:rPr lang="en-US" smtClean="0"/>
              <a:pPr/>
              <a:t>11/1/20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BEA156-D6FA-0C4E-8A39-3EEE7375CFA0}" type="datetimeFigureOut">
              <a:rPr lang="en-US" smtClean="0"/>
              <a:pPr/>
              <a:t>11/1/20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BEA156-D6FA-0C4E-8A39-3EEE7375CFA0}" type="datetimeFigureOut">
              <a:rPr lang="en-US" smtClean="0"/>
              <a:pPr/>
              <a:t>11/1/20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BEA156-D6FA-0C4E-8A39-3EEE7375CFA0}" type="datetimeFigureOut">
              <a:rPr lang="en-US" smtClean="0"/>
              <a:pPr/>
              <a:t>11/1/20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BEA156-D6FA-0C4E-8A39-3EEE7375CFA0}" type="datetimeFigureOut">
              <a:rPr lang="en-US" smtClean="0"/>
              <a:pPr/>
              <a:t>11/1/20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BEA156-D6FA-0C4E-8A39-3EEE7375CFA0}" type="datetimeFigureOut">
              <a:rPr lang="en-US" smtClean="0"/>
              <a:pPr/>
              <a:t>11/1/20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BEA156-D6FA-0C4E-8A39-3EEE7375CFA0}" type="datetimeFigureOut">
              <a:rPr lang="en-US" smtClean="0"/>
              <a:pPr/>
              <a:t>11/1/20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EA156-D6FA-0C4E-8A39-3EEE7375CFA0}" type="datetimeFigureOut">
              <a:rPr lang="en-US" smtClean="0"/>
              <a:pPr/>
              <a:t>11/1/20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BEA156-D6FA-0C4E-8A39-3EEE7375CFA0}" type="datetimeFigureOut">
              <a:rPr lang="en-US" smtClean="0"/>
              <a:pPr/>
              <a:t>11/1/20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BEA156-D6FA-0C4E-8A39-3EEE7375CFA0}" type="datetimeFigureOut">
              <a:rPr lang="en-US" smtClean="0"/>
              <a:pPr/>
              <a:t>11/1/20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EA156-D6FA-0C4E-8A39-3EEE7375CFA0}" type="datetimeFigureOut">
              <a:rPr lang="en-US" smtClean="0"/>
              <a:pPr/>
              <a:t>11/1/20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54A33-503F-F847-BEBB-325A3AE39EC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video.search.yahoo.com/search/video;_ylt=AwrExo.trctbRRgAvOOJzbkF?p=burning+man+festival+2015&amp;fr=sfp&amp;fr2=p:s,v:i,m:pivot%23id=2&amp;vid=41cab0de751bd30f94231c1865163d5f&amp;action=view" TargetMode="Externa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youtube.com/watch?v=cMKEe7brcls"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youtube.com/watch?v=DpxyDPzQZ7E" TargetMode="Externa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youtube.com/watch?v=oPsaNB0uQkU" TargetMode="Externa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youtube.com/watch?v=YV9UKzHZUm4" TargetMode="Externa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5iglYZ5Zfw&amp;feature=player_embedded" TargetMode="Externa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youtube.com/watch?v=v-N3vbH52bQ" TargetMode="Externa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xz3P3GBGXvA" TargetMode="Externa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youtube.com/watch?v=CFWYc5RPXPw" TargetMode="Externa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hyperlink" Target="https://www.youtube.com/watch?v=-s3H88mTWbw" TargetMode="External"/><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youtube.com/watch?v=WW2S0wMs_ns" TargetMode="Externa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youtube.com/watch?v=wM6d9BOj4Ww" TargetMode="Externa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hyperlink" Target="https://www.youtube.com/watch?v=zrkuPpqgJkw"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lLTT8ogRf50" TargetMode="Externa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hyperlink" Target="https://www.youtube.com/watch?v=jej94bg1roM"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121.xml.rels><?xml version="1.0" encoding="UTF-8" standalone="yes"?>
<Relationships xmlns="http://schemas.openxmlformats.org/package/2006/relationships"><Relationship Id="rId3" Type="http://schemas.openxmlformats.org/officeDocument/2006/relationships/hyperlink" Target="https://www.youtube.com/watch?v=b0Rqg-kP3s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1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youtube.com/watch?v=tRve_j9was0" TargetMode="Externa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en.wikipedia.org/wiki/Cave_painting" TargetMode="Externa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en.wikipedia.org/wiki/Archie_Blackowl" TargetMode="Externa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hyperlink" Target="https://www.youtube.com/watch?v=4IiZFKL-M04"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1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youtube.com/watch?v=-v4-1wFEzM0" TargetMode="Externa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rKhfFBbVtFg"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_u8LDXhFzPo"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k_ko5Ysp5Vo" TargetMode="External"/><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DRlpD-iEnMQ"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UOIaKa0ffhQ"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9hfbNrHmqAA"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4Gk85DFluoE"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qv8TANh8djI&amp;list=RDQM2aRBVgXQaGk&amp;start_radio=1"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aUclH6P_hik"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k2aUA_Uu760" TargetMode="Externa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NV1w0IK_sdA"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PfI-lMGWCB0"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uZnUTrfxbj0" TargetMode="External"/><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hyperlink" Target="https://www.youtube.com/watch?v=DzwADsrOEJk" TargetMode="External"/><Relationship Id="rId4" Type="http://schemas.openxmlformats.org/officeDocument/2006/relationships/image" Target="../media/image40.png"/></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l_VSixma864"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cBBJYKhZvw0" TargetMode="External"/><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hyperlink" Target="https://www.youtube.com/watch?v=e3YS6uZ87Ec" TargetMode="External"/><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watch?v=fw2_v3nYZRY"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hyperlink" Target="http://amyrandallsblog.blogspot.com/2010/10/comparing-john-taylor-and-howling-wolfs.html"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video.search.yahoo.com/search/video;_ylt=AwrExlTJpstbHpIAgQqJzbkF?p=doug+aitken+sleepwalkers&amp;fr=sfp&amp;fr2=p:s,v:i,m:pivot%23id=1&amp;vid=191e958012336f57b54cb2e1951562e3&amp;action=view" TargetMode="Externa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615RovAtrys"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VuvO4StUUbo" TargetMode="Externa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video.search.yahoo.com/search/video;_ylt=AwrEzOC4qctbkBEAVimJzbkF?p=world+famous+installation+art+work&amp;fr=sfp&amp;fr2=p:s,v:i,m:pivot%23id=2&amp;vid=d21deea72a84a60dd73c89688bdb6340&amp;action=view" TargetMode="Externa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video.search.yahoo.com/search/video;_ylt=AwrEzOC4qctbkBEAVimJzbkF?p=world+famous+installation+art+work&amp;fr=sfp&amp;fr2=p:s,v:i,m:pivot%23id=25&amp;vid=7eb69f14982b99e70801d43381dc9541&amp;action=view"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795626" y="4016430"/>
            <a:ext cx="7772400" cy="1470025"/>
          </a:xfrm>
        </p:spPr>
        <p:txBody>
          <a:bodyPr/>
          <a:lstStyle/>
          <a:p>
            <a:r>
              <a:rPr lang="en-US" dirty="0">
                <a:solidFill>
                  <a:schemeClr val="bg1"/>
                </a:solidFill>
              </a:rPr>
              <a:t>Art Appreciation</a:t>
            </a:r>
            <a:br>
              <a:rPr lang="en-US" dirty="0">
                <a:solidFill>
                  <a:schemeClr val="bg1"/>
                </a:solidFill>
              </a:rPr>
            </a:br>
            <a:r>
              <a:rPr lang="en-US" dirty="0">
                <a:solidFill>
                  <a:schemeClr val="bg1"/>
                </a:solidFill>
              </a:rPr>
              <a:t>Week 1 — The Visual World</a:t>
            </a:r>
          </a:p>
        </p:txBody>
      </p:sp>
      <p:sp>
        <p:nvSpPr>
          <p:cNvPr id="7" name="Subtitle 6"/>
          <p:cNvSpPr>
            <a:spLocks noGrp="1"/>
          </p:cNvSpPr>
          <p:nvPr>
            <p:ph type="subTitle" idx="1"/>
          </p:nvPr>
        </p:nvSpPr>
        <p:spPr>
          <a:xfrm>
            <a:off x="1481075" y="5491173"/>
            <a:ext cx="6400800" cy="1752600"/>
          </a:xfrm>
        </p:spPr>
        <p:txBody>
          <a:bodyPr/>
          <a:lstStyle/>
          <a:p>
            <a:r>
              <a:rPr lang="en-US" dirty="0"/>
              <a:t>ARTS 1301 Art Appreciation</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18600" y="634899"/>
            <a:ext cx="3021544" cy="3381531"/>
          </a:xfrm>
          <a:prstGeom prst="rect">
            <a:avLst/>
          </a:prstGeom>
          <a:ln>
            <a:solidFill>
              <a:schemeClr val="bg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610128" y="1224783"/>
            <a:ext cx="7936472" cy="4801862"/>
          </a:xfrm>
        </p:spPr>
        <p:txBody>
          <a:bodyPr anchor="t">
            <a:normAutofit/>
          </a:bodyPr>
          <a:lstStyle/>
          <a:p>
            <a:pPr algn="l"/>
            <a:r>
              <a:rPr lang="en-US" sz="3200" dirty="0">
                <a:solidFill>
                  <a:schemeClr val="bg2"/>
                </a:solidFill>
              </a:rPr>
              <a:t>Question: What is the purpose of Doug Aitken’s installation </a:t>
            </a:r>
            <a:r>
              <a:rPr lang="en-US" sz="3200" i="1" dirty="0">
                <a:solidFill>
                  <a:schemeClr val="bg2"/>
                </a:solidFill>
              </a:rPr>
              <a:t>Sleepwalkers</a:t>
            </a:r>
            <a:r>
              <a:rPr lang="en-US" sz="3200" dirty="0">
                <a:solidFill>
                  <a:schemeClr val="bg2"/>
                </a:solidFill>
              </a:rPr>
              <a:t>?</a:t>
            </a:r>
            <a:br>
              <a:rPr lang="en-US" sz="3200" dirty="0">
                <a:solidFill>
                  <a:schemeClr val="bg2"/>
                </a:solidFill>
              </a:rPr>
            </a:br>
            <a:r>
              <a:rPr lang="en-US" sz="3200" dirty="0">
                <a:solidFill>
                  <a:schemeClr val="bg2"/>
                </a:solidFill>
              </a:rPr>
              <a:t>Why is it being projected on the outside walls of the New York Museum of Modern Art ?</a:t>
            </a:r>
            <a:br>
              <a:rPr lang="en-US" sz="3200" dirty="0">
                <a:solidFill>
                  <a:schemeClr val="bg2"/>
                </a:solidFill>
              </a:rPr>
            </a:br>
            <a:br>
              <a:rPr lang="en-US" sz="3200" dirty="0">
                <a:solidFill>
                  <a:schemeClr val="bg2"/>
                </a:solidFill>
              </a:rPr>
            </a:br>
            <a:r>
              <a:rPr lang="en-US" sz="3200" dirty="0">
                <a:solidFill>
                  <a:schemeClr val="bg2"/>
                </a:solidFill>
              </a:rPr>
              <a:t>From where does the money come?</a:t>
            </a:r>
            <a:br>
              <a:rPr lang="en-US" sz="3200" dirty="0">
                <a:solidFill>
                  <a:schemeClr val="bg2"/>
                </a:solidFill>
              </a:rPr>
            </a:br>
            <a:r>
              <a:rPr lang="en-US" sz="3200" dirty="0">
                <a:solidFill>
                  <a:schemeClr val="bg2"/>
                </a:solidFill>
              </a:rPr>
              <a:t>Why would big money be spent on this?</a:t>
            </a:r>
            <a:br>
              <a:rPr lang="en-US" sz="3200" dirty="0">
                <a:solidFill>
                  <a:schemeClr val="bg2"/>
                </a:solidFill>
              </a:rPr>
            </a:br>
            <a:endParaRPr lang="en-US" sz="3200" dirty="0">
              <a:solidFill>
                <a:schemeClr val="bg2"/>
              </a:solidFill>
            </a:endParaRPr>
          </a:p>
        </p:txBody>
      </p:sp>
    </p:spTree>
    <p:extLst>
      <p:ext uri="{BB962C8B-B14F-4D97-AF65-F5344CB8AC3E}">
        <p14:creationId xmlns:p14="http://schemas.microsoft.com/office/powerpoint/2010/main" val="16906682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a:solidFill>
                  <a:schemeClr val="bg1"/>
                </a:solidFill>
              </a:rPr>
              <a:t>Richard Shilling, stone construction </a:t>
            </a:r>
            <a:r>
              <a:rPr lang="en-US" sz="2400" b="1" i="1" dirty="0">
                <a:solidFill>
                  <a:schemeClr val="bg1"/>
                </a:solidFill>
                <a:latin typeface="Times"/>
                <a:cs typeface="Times"/>
              </a:rPr>
              <a:t>Balance</a:t>
            </a:r>
            <a:r>
              <a:rPr lang="en-US" sz="2400" b="1" dirty="0">
                <a:solidFill>
                  <a:schemeClr val="bg1"/>
                </a:solidFill>
              </a:rPr>
              <a:t> </a:t>
            </a:r>
            <a:endParaRPr lang="en-US" sz="2400" dirty="0">
              <a:solidFill>
                <a:schemeClr val="bg1"/>
              </a:solidFill>
            </a:endParaRPr>
          </a:p>
        </p:txBody>
      </p:sp>
      <p:pic>
        <p:nvPicPr>
          <p:cNvPr id="6" name="Picture 5"/>
          <p:cNvPicPr>
            <a:picLocks noChangeAspect="1"/>
          </p:cNvPicPr>
          <p:nvPr/>
        </p:nvPicPr>
        <p:blipFill>
          <a:blip r:embed="rId2"/>
          <a:stretch>
            <a:fillRect/>
          </a:stretch>
        </p:blipFill>
        <p:spPr>
          <a:xfrm>
            <a:off x="2705100" y="255804"/>
            <a:ext cx="3721100" cy="5689600"/>
          </a:xfrm>
          <a:prstGeom prst="rect">
            <a:avLst/>
          </a:prstGeom>
        </p:spPr>
      </p:pic>
    </p:spTree>
    <p:extLst>
      <p:ext uri="{BB962C8B-B14F-4D97-AF65-F5344CB8AC3E}">
        <p14:creationId xmlns:p14="http://schemas.microsoft.com/office/powerpoint/2010/main" val="20852126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err="1">
                <a:solidFill>
                  <a:schemeClr val="bg1"/>
                </a:solidFill>
              </a:rPr>
              <a:t>Emphemeral</a:t>
            </a:r>
            <a:r>
              <a:rPr lang="en-US" sz="2400" b="1" dirty="0">
                <a:solidFill>
                  <a:schemeClr val="bg1"/>
                </a:solidFill>
              </a:rPr>
              <a:t> art in Colorado Springs</a:t>
            </a:r>
            <a:endParaRPr lang="en-US" sz="2400" dirty="0">
              <a:solidFill>
                <a:schemeClr val="bg1"/>
              </a:solidFill>
            </a:endParaRPr>
          </a:p>
        </p:txBody>
      </p:sp>
      <p:pic>
        <p:nvPicPr>
          <p:cNvPr id="2" name="Picture 1"/>
          <p:cNvPicPr>
            <a:picLocks noChangeAspect="1"/>
          </p:cNvPicPr>
          <p:nvPr/>
        </p:nvPicPr>
        <p:blipFill>
          <a:blip r:embed="rId2"/>
          <a:stretch>
            <a:fillRect/>
          </a:stretch>
        </p:blipFill>
        <p:spPr>
          <a:xfrm>
            <a:off x="1196838" y="503541"/>
            <a:ext cx="6926296" cy="5194722"/>
          </a:xfrm>
          <a:prstGeom prst="rect">
            <a:avLst/>
          </a:prstGeom>
        </p:spPr>
      </p:pic>
    </p:spTree>
    <p:extLst>
      <p:ext uri="{BB962C8B-B14F-4D97-AF65-F5344CB8AC3E}">
        <p14:creationId xmlns:p14="http://schemas.microsoft.com/office/powerpoint/2010/main" val="26899770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a:solidFill>
                  <a:schemeClr val="bg1"/>
                </a:solidFill>
              </a:rPr>
              <a:t>Ice </a:t>
            </a:r>
            <a:r>
              <a:rPr lang="en-US" sz="2400" b="1" dirty="0" err="1">
                <a:solidFill>
                  <a:schemeClr val="bg1"/>
                </a:solidFill>
              </a:rPr>
              <a:t>scultures</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1885705" y="370409"/>
            <a:ext cx="5011296" cy="5502403"/>
          </a:xfrm>
          <a:prstGeom prst="rect">
            <a:avLst/>
          </a:prstGeom>
        </p:spPr>
      </p:pic>
    </p:spTree>
    <p:extLst>
      <p:ext uri="{BB962C8B-B14F-4D97-AF65-F5344CB8AC3E}">
        <p14:creationId xmlns:p14="http://schemas.microsoft.com/office/powerpoint/2010/main" val="32902289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01678" y="5704737"/>
            <a:ext cx="8094300" cy="830997"/>
          </a:xfrm>
          <a:prstGeom prst="rect">
            <a:avLst/>
          </a:prstGeom>
          <a:noFill/>
        </p:spPr>
        <p:txBody>
          <a:bodyPr wrap="square" rtlCol="0">
            <a:spAutoFit/>
          </a:bodyPr>
          <a:lstStyle/>
          <a:p>
            <a:pPr algn="ctr"/>
            <a:r>
              <a:rPr lang="en-US" sz="2400" b="1" dirty="0">
                <a:solidFill>
                  <a:schemeClr val="bg1"/>
                </a:solidFill>
              </a:rPr>
              <a:t>Fish </a:t>
            </a:r>
            <a:r>
              <a:rPr lang="en-US" sz="2400" b="1" dirty="0" err="1">
                <a:solidFill>
                  <a:schemeClr val="bg1"/>
                </a:solidFill>
              </a:rPr>
              <a:t>sculpters</a:t>
            </a:r>
            <a:r>
              <a:rPr lang="en-US" sz="2400" b="1" dirty="0">
                <a:solidFill>
                  <a:schemeClr val="bg1"/>
                </a:solidFill>
              </a:rPr>
              <a:t> made of discarded plastic bottle, </a:t>
            </a:r>
            <a:r>
              <a:rPr lang="en-US" sz="2400" b="1" dirty="0" err="1">
                <a:solidFill>
                  <a:schemeClr val="bg1"/>
                </a:solidFill>
              </a:rPr>
              <a:t>botofogo</a:t>
            </a:r>
            <a:r>
              <a:rPr lang="en-US" sz="2400" b="1" dirty="0">
                <a:solidFill>
                  <a:schemeClr val="bg1"/>
                </a:solidFill>
              </a:rPr>
              <a:t> Beach, Rio de Janeiro, Brazil</a:t>
            </a:r>
            <a:endParaRPr lang="en-US" sz="2400" dirty="0">
              <a:solidFill>
                <a:schemeClr val="bg1"/>
              </a:solidFill>
            </a:endParaRPr>
          </a:p>
        </p:txBody>
      </p:sp>
      <p:pic>
        <p:nvPicPr>
          <p:cNvPr id="6" name="Content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6020" y="707482"/>
            <a:ext cx="7634172" cy="4622143"/>
          </a:xfrm>
          <a:prstGeom prst="rect">
            <a:avLst/>
          </a:prstGeom>
        </p:spPr>
      </p:pic>
    </p:spTree>
    <p:extLst>
      <p:ext uri="{BB962C8B-B14F-4D97-AF65-F5344CB8AC3E}">
        <p14:creationId xmlns:p14="http://schemas.microsoft.com/office/powerpoint/2010/main" val="31075302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945092"/>
            <a:ext cx="8094300" cy="461665"/>
          </a:xfrm>
          <a:prstGeom prst="rect">
            <a:avLst/>
          </a:prstGeom>
          <a:noFill/>
        </p:spPr>
        <p:txBody>
          <a:bodyPr wrap="square" rtlCol="0">
            <a:spAutoFit/>
          </a:bodyPr>
          <a:lstStyle/>
          <a:p>
            <a:pPr algn="ctr"/>
            <a:r>
              <a:rPr lang="en-US" sz="2400" b="1" dirty="0">
                <a:solidFill>
                  <a:schemeClr val="bg1"/>
                </a:solidFill>
              </a:rPr>
              <a:t>Burning Man, Iron Rock, Nevada</a:t>
            </a:r>
            <a:endParaRPr lang="en-US" sz="2400" dirty="0">
              <a:solidFill>
                <a:schemeClr val="bg1"/>
              </a:solidFill>
            </a:endParaRPr>
          </a:p>
        </p:txBody>
      </p:sp>
      <p:pic>
        <p:nvPicPr>
          <p:cNvPr id="4" name="Picture 3">
            <a:hlinkClick r:id="rId2"/>
          </p:cNvPr>
          <p:cNvPicPr>
            <a:picLocks noChangeAspect="1"/>
          </p:cNvPicPr>
          <p:nvPr/>
        </p:nvPicPr>
        <p:blipFill>
          <a:blip r:embed="rId3"/>
          <a:stretch>
            <a:fillRect/>
          </a:stretch>
        </p:blipFill>
        <p:spPr>
          <a:xfrm>
            <a:off x="435993" y="834318"/>
            <a:ext cx="8382000" cy="4445000"/>
          </a:xfrm>
          <a:prstGeom prst="rect">
            <a:avLst/>
          </a:prstGeom>
        </p:spPr>
      </p:pic>
      <p:sp>
        <p:nvSpPr>
          <p:cNvPr id="7" name="TextBox 6"/>
          <p:cNvSpPr txBox="1"/>
          <p:nvPr/>
        </p:nvSpPr>
        <p:spPr>
          <a:xfrm>
            <a:off x="7598626" y="5719238"/>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11355654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945092"/>
            <a:ext cx="8094300" cy="461665"/>
          </a:xfrm>
          <a:prstGeom prst="rect">
            <a:avLst/>
          </a:prstGeom>
          <a:noFill/>
        </p:spPr>
        <p:txBody>
          <a:bodyPr wrap="square" rtlCol="0">
            <a:spAutoFit/>
          </a:bodyPr>
          <a:lstStyle/>
          <a:p>
            <a:pPr algn="ctr"/>
            <a:r>
              <a:rPr lang="en-US" sz="2400" b="1" dirty="0">
                <a:solidFill>
                  <a:schemeClr val="bg1"/>
                </a:solidFill>
              </a:rPr>
              <a:t>Pink Floyd Concert  Light Show</a:t>
            </a:r>
            <a:endParaRPr lang="en-US" sz="2400" dirty="0">
              <a:solidFill>
                <a:schemeClr val="bg1"/>
              </a:solidFill>
            </a:endParaRPr>
          </a:p>
        </p:txBody>
      </p:sp>
      <p:pic>
        <p:nvPicPr>
          <p:cNvPr id="2" name="Picture 1">
            <a:hlinkClick r:id="rId2"/>
          </p:cNvPr>
          <p:cNvPicPr>
            <a:picLocks noChangeAspect="1"/>
          </p:cNvPicPr>
          <p:nvPr/>
        </p:nvPicPr>
        <p:blipFill>
          <a:blip r:embed="rId3"/>
          <a:stretch>
            <a:fillRect/>
          </a:stretch>
        </p:blipFill>
        <p:spPr>
          <a:xfrm>
            <a:off x="522716" y="374462"/>
            <a:ext cx="7976063" cy="4982367"/>
          </a:xfrm>
          <a:prstGeom prst="rect">
            <a:avLst/>
          </a:prstGeom>
        </p:spPr>
      </p:pic>
      <p:sp>
        <p:nvSpPr>
          <p:cNvPr id="7" name="TextBox 6"/>
          <p:cNvSpPr txBox="1"/>
          <p:nvPr/>
        </p:nvSpPr>
        <p:spPr>
          <a:xfrm>
            <a:off x="7416635" y="5803905"/>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33170963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945092"/>
            <a:ext cx="8094300" cy="461665"/>
          </a:xfrm>
          <a:prstGeom prst="rect">
            <a:avLst/>
          </a:prstGeom>
          <a:noFill/>
        </p:spPr>
        <p:txBody>
          <a:bodyPr wrap="square" rtlCol="0">
            <a:spAutoFit/>
          </a:bodyPr>
          <a:lstStyle/>
          <a:p>
            <a:pPr algn="ctr"/>
            <a:r>
              <a:rPr lang="en-US" sz="2400" b="1" dirty="0">
                <a:solidFill>
                  <a:schemeClr val="bg1"/>
                </a:solidFill>
              </a:rPr>
              <a:t>Defqon.1 Weekend Festival 2018</a:t>
            </a:r>
            <a:endParaRPr lang="en-US" sz="2400" dirty="0">
              <a:solidFill>
                <a:schemeClr val="bg1"/>
              </a:solidFill>
            </a:endParaRPr>
          </a:p>
        </p:txBody>
      </p:sp>
      <p:pic>
        <p:nvPicPr>
          <p:cNvPr id="4" name="Picture 3" descr="Screen Shot 2018-10-20 at 6.46.40 PM.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647" y="579710"/>
            <a:ext cx="7466277" cy="4666423"/>
          </a:xfrm>
          <a:prstGeom prst="rect">
            <a:avLst/>
          </a:prstGeom>
        </p:spPr>
      </p:pic>
      <p:sp>
        <p:nvSpPr>
          <p:cNvPr id="7" name="TextBox 6"/>
          <p:cNvSpPr txBox="1"/>
          <p:nvPr/>
        </p:nvSpPr>
        <p:spPr>
          <a:xfrm>
            <a:off x="7293993" y="5575502"/>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25415937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945092"/>
            <a:ext cx="8094300" cy="461665"/>
          </a:xfrm>
          <a:prstGeom prst="rect">
            <a:avLst/>
          </a:prstGeom>
          <a:noFill/>
        </p:spPr>
        <p:txBody>
          <a:bodyPr wrap="square" rtlCol="0">
            <a:spAutoFit/>
          </a:bodyPr>
          <a:lstStyle/>
          <a:p>
            <a:pPr algn="ctr"/>
            <a:r>
              <a:rPr lang="en-US" sz="2400" b="1" dirty="0">
                <a:solidFill>
                  <a:schemeClr val="bg1"/>
                </a:solidFill>
              </a:rPr>
              <a:t>ER Productions at LDI 2017</a:t>
            </a:r>
          </a:p>
        </p:txBody>
      </p:sp>
      <p:pic>
        <p:nvPicPr>
          <p:cNvPr id="7" name="Picture 6">
            <a:hlinkClick r:id="rId2"/>
          </p:cNvPr>
          <p:cNvPicPr>
            <a:picLocks noChangeAspect="1"/>
          </p:cNvPicPr>
          <p:nvPr/>
        </p:nvPicPr>
        <p:blipFill>
          <a:blip r:embed="rId3"/>
          <a:stretch>
            <a:fillRect/>
          </a:stretch>
        </p:blipFill>
        <p:spPr>
          <a:xfrm>
            <a:off x="584200" y="752432"/>
            <a:ext cx="7975600" cy="4508500"/>
          </a:xfrm>
          <a:prstGeom prst="rect">
            <a:avLst/>
          </a:prstGeom>
        </p:spPr>
      </p:pic>
      <p:sp>
        <p:nvSpPr>
          <p:cNvPr id="8" name="TextBox 7"/>
          <p:cNvSpPr txBox="1"/>
          <p:nvPr/>
        </p:nvSpPr>
        <p:spPr>
          <a:xfrm>
            <a:off x="7323500" y="5553867"/>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7289688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945092"/>
            <a:ext cx="8094300" cy="461665"/>
          </a:xfrm>
          <a:prstGeom prst="rect">
            <a:avLst/>
          </a:prstGeom>
          <a:noFill/>
        </p:spPr>
        <p:txBody>
          <a:bodyPr wrap="square" rtlCol="0">
            <a:spAutoFit/>
          </a:bodyPr>
          <a:lstStyle/>
          <a:p>
            <a:pPr algn="ctr"/>
            <a:r>
              <a:rPr lang="en-US" sz="2400" b="1" dirty="0">
                <a:solidFill>
                  <a:schemeClr val="bg1"/>
                </a:solidFill>
              </a:rPr>
              <a:t>10 Best Fireworks of 2019</a:t>
            </a:r>
          </a:p>
        </p:txBody>
      </p:sp>
      <p:pic>
        <p:nvPicPr>
          <p:cNvPr id="2" name="Picture 1">
            <a:hlinkClick r:id="rId2"/>
          </p:cNvPr>
          <p:cNvPicPr>
            <a:picLocks noChangeAspect="1"/>
          </p:cNvPicPr>
          <p:nvPr/>
        </p:nvPicPr>
        <p:blipFill>
          <a:blip r:embed="rId3"/>
          <a:stretch>
            <a:fillRect/>
          </a:stretch>
        </p:blipFill>
        <p:spPr>
          <a:xfrm>
            <a:off x="422608" y="587436"/>
            <a:ext cx="8348955" cy="4596289"/>
          </a:xfrm>
          <a:prstGeom prst="rect">
            <a:avLst/>
          </a:prstGeom>
        </p:spPr>
      </p:pic>
      <p:sp>
        <p:nvSpPr>
          <p:cNvPr id="7" name="TextBox 6"/>
          <p:cNvSpPr txBox="1"/>
          <p:nvPr/>
        </p:nvSpPr>
        <p:spPr>
          <a:xfrm>
            <a:off x="7535263" y="5483427"/>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1401606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chor="t">
            <a:normAutofit fontScale="90000"/>
          </a:bodyPr>
          <a:lstStyle/>
          <a:p>
            <a:pPr algn="l"/>
            <a:r>
              <a:rPr lang="en-US" sz="4900" dirty="0">
                <a:solidFill>
                  <a:schemeClr val="bg2"/>
                </a:solidFill>
              </a:rPr>
              <a:t>Earth Works</a:t>
            </a:r>
            <a:br>
              <a:rPr lang="en-US" sz="4900" dirty="0">
                <a:solidFill>
                  <a:schemeClr val="bg2"/>
                </a:solidFill>
              </a:rPr>
            </a:br>
            <a:br>
              <a:rPr lang="en-US" sz="4900" dirty="0">
                <a:solidFill>
                  <a:schemeClr val="bg2"/>
                </a:solidFill>
              </a:rPr>
            </a:br>
            <a:r>
              <a:rPr lang="en-US" sz="4000" dirty="0">
                <a:solidFill>
                  <a:schemeClr val="bg2"/>
                </a:solidFill>
              </a:rPr>
              <a:t>Art that made from the earth or using the earth as a major proponent.</a:t>
            </a:r>
          </a:p>
        </p:txBody>
      </p:sp>
    </p:spTree>
    <p:extLst>
      <p:ext uri="{BB962C8B-B14F-4D97-AF65-F5344CB8AC3E}">
        <p14:creationId xmlns:p14="http://schemas.microsoft.com/office/powerpoint/2010/main" val="4027743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600033"/>
            <a:ext cx="8094300" cy="830997"/>
          </a:xfrm>
          <a:prstGeom prst="rect">
            <a:avLst/>
          </a:prstGeom>
          <a:noFill/>
        </p:spPr>
        <p:txBody>
          <a:bodyPr wrap="square" rtlCol="0">
            <a:spAutoFit/>
          </a:bodyPr>
          <a:lstStyle/>
          <a:p>
            <a:pPr algn="ctr"/>
            <a:r>
              <a:rPr lang="en-US" sz="2400" b="1" dirty="0" err="1">
                <a:solidFill>
                  <a:schemeClr val="bg1"/>
                </a:solidFill>
              </a:rPr>
              <a:t>Cai</a:t>
            </a:r>
            <a:r>
              <a:rPr lang="en-US" sz="2400" b="1" dirty="0">
                <a:solidFill>
                  <a:schemeClr val="bg1"/>
                </a:solidFill>
              </a:rPr>
              <a:t> </a:t>
            </a:r>
            <a:r>
              <a:rPr lang="en-US" sz="2400" b="1" dirty="0" err="1">
                <a:solidFill>
                  <a:schemeClr val="bg1"/>
                </a:solidFill>
              </a:rPr>
              <a:t>Guo-Qiang</a:t>
            </a:r>
            <a:r>
              <a:rPr lang="en-US" sz="2400" b="1" dirty="0">
                <a:solidFill>
                  <a:schemeClr val="bg1"/>
                </a:solidFill>
              </a:rPr>
              <a:t>, Footprints of History: Fireworks Project for the Opening Ceremony of the 2008 Beijing Olympic Games</a:t>
            </a:r>
            <a:endParaRPr lang="en-US" sz="2400" dirty="0">
              <a:solidFill>
                <a:schemeClr val="bg1"/>
              </a:solidFill>
            </a:endParaRPr>
          </a:p>
        </p:txBody>
      </p:sp>
      <p:pic>
        <p:nvPicPr>
          <p:cNvPr id="2" name="Picture 1">
            <a:hlinkClick r:id="rId2"/>
          </p:cNvPr>
          <p:cNvPicPr>
            <a:picLocks noChangeAspect="1"/>
          </p:cNvPicPr>
          <p:nvPr/>
        </p:nvPicPr>
        <p:blipFill>
          <a:blip r:embed="rId3"/>
          <a:stretch>
            <a:fillRect/>
          </a:stretch>
        </p:blipFill>
        <p:spPr>
          <a:xfrm>
            <a:off x="856687" y="511531"/>
            <a:ext cx="7472114" cy="4699960"/>
          </a:xfrm>
          <a:prstGeom prst="rect">
            <a:avLst/>
          </a:prstGeom>
        </p:spPr>
      </p:pic>
      <p:sp>
        <p:nvSpPr>
          <p:cNvPr id="6" name="TextBox 5"/>
          <p:cNvSpPr txBox="1"/>
          <p:nvPr/>
        </p:nvSpPr>
        <p:spPr>
          <a:xfrm>
            <a:off x="2671452" y="5553867"/>
            <a:ext cx="3874369" cy="461665"/>
          </a:xfrm>
          <a:prstGeom prst="rect">
            <a:avLst/>
          </a:prstGeom>
          <a:noFill/>
        </p:spPr>
        <p:txBody>
          <a:bodyPr wrap="square" rtlCol="0">
            <a:spAutoFit/>
          </a:bodyPr>
          <a:lstStyle/>
          <a:p>
            <a:pPr algn="ctr"/>
            <a:r>
              <a:rPr lang="en-US" sz="2400" dirty="0">
                <a:solidFill>
                  <a:srgbClr val="FF6600"/>
                </a:solidFill>
                <a:hlinkClick r:id="rId2"/>
              </a:rPr>
              <a:t>Click on image for Video</a:t>
            </a:r>
            <a:endParaRPr lang="en-US" sz="2400" dirty="0">
              <a:solidFill>
                <a:srgbClr val="FF6600"/>
              </a:solidFill>
            </a:endParaRPr>
          </a:p>
        </p:txBody>
      </p:sp>
    </p:spTree>
    <p:extLst>
      <p:ext uri="{BB962C8B-B14F-4D97-AF65-F5344CB8AC3E}">
        <p14:creationId xmlns:p14="http://schemas.microsoft.com/office/powerpoint/2010/main" val="20809603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0101" y="5805964"/>
            <a:ext cx="8094300" cy="830997"/>
          </a:xfrm>
          <a:prstGeom prst="rect">
            <a:avLst/>
          </a:prstGeom>
          <a:noFill/>
        </p:spPr>
        <p:txBody>
          <a:bodyPr wrap="square" rtlCol="0">
            <a:spAutoFit/>
          </a:bodyPr>
          <a:lstStyle/>
          <a:p>
            <a:pPr algn="ctr"/>
            <a:r>
              <a:rPr lang="en-US" sz="2400" b="1" dirty="0">
                <a:solidFill>
                  <a:schemeClr val="bg1"/>
                </a:solidFill>
              </a:rPr>
              <a:t>Robert Smithson, </a:t>
            </a:r>
            <a:r>
              <a:rPr lang="en-US" sz="2400" b="1" i="1" dirty="0">
                <a:solidFill>
                  <a:schemeClr val="bg1"/>
                </a:solidFill>
                <a:latin typeface="Times"/>
                <a:cs typeface="Times"/>
              </a:rPr>
              <a:t>Spiral Jetty</a:t>
            </a:r>
            <a:r>
              <a:rPr lang="en-US" sz="2400" b="1" dirty="0">
                <a:solidFill>
                  <a:schemeClr val="bg1"/>
                </a:solidFill>
              </a:rPr>
              <a:t>, California 1970</a:t>
            </a:r>
            <a:br>
              <a:rPr lang="en-US" sz="2400" b="1" dirty="0">
                <a:solidFill>
                  <a:schemeClr val="bg1"/>
                </a:solidFill>
              </a:rPr>
            </a:br>
            <a:endParaRPr lang="en-US" sz="2400" dirty="0">
              <a:solidFill>
                <a:schemeClr val="bg1"/>
              </a:solidFill>
            </a:endParaRPr>
          </a:p>
        </p:txBody>
      </p:sp>
      <p:pic>
        <p:nvPicPr>
          <p:cNvPr id="4" name="Picture 3">
            <a:hlinkClick r:id="rId2"/>
          </p:cNvPr>
          <p:cNvPicPr>
            <a:picLocks noChangeAspect="1"/>
          </p:cNvPicPr>
          <p:nvPr/>
        </p:nvPicPr>
        <p:blipFill>
          <a:blip r:embed="rId3"/>
          <a:stretch>
            <a:fillRect/>
          </a:stretch>
        </p:blipFill>
        <p:spPr>
          <a:xfrm>
            <a:off x="762000" y="491069"/>
            <a:ext cx="7620000" cy="5003800"/>
          </a:xfrm>
          <a:prstGeom prst="rect">
            <a:avLst/>
          </a:prstGeom>
        </p:spPr>
      </p:pic>
      <p:sp>
        <p:nvSpPr>
          <p:cNvPr id="6" name="Rectangle 5"/>
          <p:cNvSpPr/>
          <p:nvPr/>
        </p:nvSpPr>
        <p:spPr>
          <a:xfrm>
            <a:off x="2906388" y="3244334"/>
            <a:ext cx="3331223" cy="369332"/>
          </a:xfrm>
          <a:prstGeom prst="rect">
            <a:avLst/>
          </a:prstGeom>
        </p:spPr>
        <p:txBody>
          <a:bodyPr wrap="none">
            <a:spAutoFit/>
          </a:bodyPr>
          <a:lstStyle/>
          <a:p>
            <a:r>
              <a:rPr lang="en-US" dirty="0" err="1"/>
              <a:t>obert</a:t>
            </a:r>
            <a:r>
              <a:rPr lang="en-US" dirty="0"/>
              <a:t> Smithson, Spiral Jetty, 1970</a:t>
            </a:r>
          </a:p>
        </p:txBody>
      </p:sp>
      <p:sp>
        <p:nvSpPr>
          <p:cNvPr id="7" name="TextBox 6"/>
          <p:cNvSpPr txBox="1"/>
          <p:nvPr/>
        </p:nvSpPr>
        <p:spPr>
          <a:xfrm>
            <a:off x="7763850" y="5655056"/>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32116345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65060" y="5600707"/>
            <a:ext cx="8094300" cy="830997"/>
          </a:xfrm>
          <a:prstGeom prst="rect">
            <a:avLst/>
          </a:prstGeom>
          <a:noFill/>
        </p:spPr>
        <p:txBody>
          <a:bodyPr wrap="square" rtlCol="0">
            <a:spAutoFit/>
          </a:bodyPr>
          <a:lstStyle/>
          <a:p>
            <a:pPr algn="ctr"/>
            <a:r>
              <a:rPr lang="en-US" sz="2400" b="1" dirty="0">
                <a:solidFill>
                  <a:schemeClr val="bg1"/>
                </a:solidFill>
              </a:rPr>
              <a:t>Robert Smithson, </a:t>
            </a:r>
            <a:r>
              <a:rPr lang="en-US" sz="2400" b="1" i="1" dirty="0">
                <a:solidFill>
                  <a:schemeClr val="bg1"/>
                </a:solidFill>
                <a:latin typeface="Times"/>
                <a:cs typeface="Times"/>
              </a:rPr>
              <a:t>Amarillo Ramp</a:t>
            </a:r>
            <a:r>
              <a:rPr lang="en-US" sz="2400" b="1" dirty="0">
                <a:solidFill>
                  <a:schemeClr val="bg1"/>
                </a:solidFill>
              </a:rPr>
              <a:t>, Amarillo, Texas 1973</a:t>
            </a:r>
            <a:br>
              <a:rPr lang="en-US" sz="2400" b="1" dirty="0">
                <a:solidFill>
                  <a:schemeClr val="bg1"/>
                </a:solidFill>
              </a:rPr>
            </a:br>
            <a:endParaRPr lang="en-US" sz="2400" dirty="0">
              <a:solidFill>
                <a:schemeClr val="bg1"/>
              </a:solidFill>
            </a:endParaRPr>
          </a:p>
        </p:txBody>
      </p:sp>
      <p:sp>
        <p:nvSpPr>
          <p:cNvPr id="6" name="Rectangle 5"/>
          <p:cNvSpPr/>
          <p:nvPr/>
        </p:nvSpPr>
        <p:spPr>
          <a:xfrm>
            <a:off x="2906388" y="3244334"/>
            <a:ext cx="3331223" cy="369332"/>
          </a:xfrm>
          <a:prstGeom prst="rect">
            <a:avLst/>
          </a:prstGeom>
        </p:spPr>
        <p:txBody>
          <a:bodyPr wrap="none">
            <a:spAutoFit/>
          </a:bodyPr>
          <a:lstStyle/>
          <a:p>
            <a:r>
              <a:rPr lang="en-US" dirty="0" err="1"/>
              <a:t>obert</a:t>
            </a:r>
            <a:r>
              <a:rPr lang="en-US" dirty="0"/>
              <a:t> Smithson, Spiral Jetty, 1970</a:t>
            </a: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2890" y="474135"/>
            <a:ext cx="6757378" cy="4534153"/>
          </a:xfrm>
          <a:prstGeom prst="rect">
            <a:avLst/>
          </a:prstGeom>
        </p:spPr>
      </p:pic>
      <p:sp>
        <p:nvSpPr>
          <p:cNvPr id="7" name="TextBox 6"/>
          <p:cNvSpPr txBox="1"/>
          <p:nvPr/>
        </p:nvSpPr>
        <p:spPr>
          <a:xfrm>
            <a:off x="7907700" y="5325308"/>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10438428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0" y="5810656"/>
            <a:ext cx="8094300" cy="1200328"/>
          </a:xfrm>
          <a:prstGeom prst="rect">
            <a:avLst/>
          </a:prstGeom>
          <a:noFill/>
        </p:spPr>
        <p:txBody>
          <a:bodyPr wrap="square" rtlCol="0">
            <a:spAutoFit/>
          </a:bodyPr>
          <a:lstStyle/>
          <a:p>
            <a:pPr algn="ctr"/>
            <a:r>
              <a:rPr lang="en-US" sz="2400" b="1" dirty="0">
                <a:solidFill>
                  <a:schemeClr val="bg1"/>
                </a:solidFill>
              </a:rPr>
              <a:t>Commissioned by Stanley Marsh 3, </a:t>
            </a:r>
            <a:r>
              <a:rPr lang="en-US" sz="2400" b="1" i="1" dirty="0">
                <a:solidFill>
                  <a:schemeClr val="bg1"/>
                </a:solidFill>
                <a:latin typeface="Times"/>
                <a:cs typeface="Times"/>
              </a:rPr>
              <a:t>Floating </a:t>
            </a:r>
            <a:r>
              <a:rPr lang="en-US" sz="2400" b="1" i="1" dirty="0" err="1">
                <a:solidFill>
                  <a:schemeClr val="bg1"/>
                </a:solidFill>
                <a:latin typeface="Times"/>
                <a:cs typeface="Times"/>
              </a:rPr>
              <a:t>Measa</a:t>
            </a:r>
            <a:r>
              <a:rPr lang="en-US" sz="2400" b="1" dirty="0">
                <a:solidFill>
                  <a:schemeClr val="bg1"/>
                </a:solidFill>
              </a:rPr>
              <a:t>, </a:t>
            </a:r>
          </a:p>
          <a:p>
            <a:pPr algn="ctr"/>
            <a:r>
              <a:rPr lang="en-US" sz="2400" b="1" dirty="0">
                <a:solidFill>
                  <a:schemeClr val="bg1"/>
                </a:solidFill>
              </a:rPr>
              <a:t>Amarillo, Texas 1981</a:t>
            </a:r>
            <a:br>
              <a:rPr lang="en-US" sz="2400" b="1" dirty="0">
                <a:solidFill>
                  <a:schemeClr val="bg1"/>
                </a:solidFill>
              </a:rPr>
            </a:br>
            <a:endParaRPr lang="en-US" sz="2400" dirty="0">
              <a:solidFill>
                <a:schemeClr val="bg1"/>
              </a:solidFill>
            </a:endParaRPr>
          </a:p>
        </p:txBody>
      </p:sp>
      <p:sp>
        <p:nvSpPr>
          <p:cNvPr id="6" name="Rectangle 5"/>
          <p:cNvSpPr/>
          <p:nvPr/>
        </p:nvSpPr>
        <p:spPr>
          <a:xfrm>
            <a:off x="2906388" y="3244334"/>
            <a:ext cx="3331223" cy="369332"/>
          </a:xfrm>
          <a:prstGeom prst="rect">
            <a:avLst/>
          </a:prstGeom>
        </p:spPr>
        <p:txBody>
          <a:bodyPr wrap="none">
            <a:spAutoFit/>
          </a:bodyPr>
          <a:lstStyle/>
          <a:p>
            <a:r>
              <a:rPr lang="en-US" dirty="0" err="1"/>
              <a:t>obert</a:t>
            </a:r>
            <a:r>
              <a:rPr lang="en-US" dirty="0"/>
              <a:t> Smithson, Spiral Jetty, 1970</a:t>
            </a:r>
          </a:p>
        </p:txBody>
      </p:sp>
      <p:pic>
        <p:nvPicPr>
          <p:cNvPr id="2" name="Picture 1">
            <a:hlinkClick r:id="rId2"/>
          </p:cNvPr>
          <p:cNvPicPr>
            <a:picLocks noChangeAspect="1"/>
          </p:cNvPicPr>
          <p:nvPr/>
        </p:nvPicPr>
        <p:blipFill>
          <a:blip r:embed="rId3"/>
          <a:stretch>
            <a:fillRect/>
          </a:stretch>
        </p:blipFill>
        <p:spPr>
          <a:xfrm>
            <a:off x="834328" y="561197"/>
            <a:ext cx="7505700" cy="5003800"/>
          </a:xfrm>
          <a:prstGeom prst="rect">
            <a:avLst/>
          </a:prstGeom>
        </p:spPr>
      </p:pic>
      <p:sp>
        <p:nvSpPr>
          <p:cNvPr id="7" name="TextBox 6"/>
          <p:cNvSpPr txBox="1"/>
          <p:nvPr/>
        </p:nvSpPr>
        <p:spPr>
          <a:xfrm>
            <a:off x="7907700" y="5786973"/>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39568002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797950"/>
            <a:ext cx="8094300" cy="1200328"/>
          </a:xfrm>
          <a:prstGeom prst="rect">
            <a:avLst/>
          </a:prstGeom>
          <a:noFill/>
        </p:spPr>
        <p:txBody>
          <a:bodyPr wrap="square" rtlCol="0">
            <a:spAutoFit/>
          </a:bodyPr>
          <a:lstStyle/>
          <a:p>
            <a:pPr algn="ctr"/>
            <a:r>
              <a:rPr lang="en-US" sz="2400" b="1" dirty="0">
                <a:solidFill>
                  <a:schemeClr val="bg1"/>
                </a:solidFill>
              </a:rPr>
              <a:t>Walter de </a:t>
            </a:r>
            <a:r>
              <a:rPr lang="en-US" sz="2400" b="1" dirty="0" err="1">
                <a:solidFill>
                  <a:schemeClr val="bg1"/>
                </a:solidFill>
              </a:rPr>
              <a:t>MariaThe</a:t>
            </a:r>
            <a:r>
              <a:rPr lang="en-US" sz="2400" b="1" dirty="0">
                <a:solidFill>
                  <a:schemeClr val="bg1"/>
                </a:solidFill>
              </a:rPr>
              <a:t> Lightning Field, </a:t>
            </a:r>
          </a:p>
          <a:p>
            <a:pPr algn="ctr"/>
            <a:r>
              <a:rPr lang="en-US" sz="2400" b="1" dirty="0">
                <a:solidFill>
                  <a:schemeClr val="bg1"/>
                </a:solidFill>
              </a:rPr>
              <a:t>New Mexico 1977</a:t>
            </a:r>
            <a:br>
              <a:rPr lang="en-US" sz="2400" b="1" dirty="0">
                <a:solidFill>
                  <a:schemeClr val="bg1"/>
                </a:solidFill>
              </a:rPr>
            </a:br>
            <a:endParaRPr lang="en-US" sz="2400" dirty="0">
              <a:solidFill>
                <a:schemeClr val="bg1"/>
              </a:solidFill>
            </a:endParaRPr>
          </a:p>
        </p:txBody>
      </p:sp>
      <p:sp>
        <p:nvSpPr>
          <p:cNvPr id="6" name="Rectangle 5"/>
          <p:cNvSpPr/>
          <p:nvPr/>
        </p:nvSpPr>
        <p:spPr>
          <a:xfrm>
            <a:off x="2906388" y="3244334"/>
            <a:ext cx="3331223" cy="369332"/>
          </a:xfrm>
          <a:prstGeom prst="rect">
            <a:avLst/>
          </a:prstGeom>
        </p:spPr>
        <p:txBody>
          <a:bodyPr wrap="none">
            <a:spAutoFit/>
          </a:bodyPr>
          <a:lstStyle/>
          <a:p>
            <a:r>
              <a:rPr lang="en-US" dirty="0" err="1"/>
              <a:t>obert</a:t>
            </a:r>
            <a:r>
              <a:rPr lang="en-US" dirty="0"/>
              <a:t> Smithson, Spiral Jetty, 1970</a:t>
            </a:r>
          </a:p>
        </p:txBody>
      </p:sp>
      <p:sp>
        <p:nvSpPr>
          <p:cNvPr id="2" name="TextBox 1"/>
          <p:cNvSpPr txBox="1"/>
          <p:nvPr/>
        </p:nvSpPr>
        <p:spPr>
          <a:xfrm>
            <a:off x="9724534" y="473946"/>
            <a:ext cx="2255788" cy="3323987"/>
          </a:xfrm>
          <a:prstGeom prst="rect">
            <a:avLst/>
          </a:prstGeom>
          <a:noFill/>
        </p:spPr>
        <p:txBody>
          <a:bodyPr wrap="square" rtlCol="0">
            <a:spAutoFit/>
          </a:bodyPr>
          <a:lstStyle/>
          <a:p>
            <a:r>
              <a:rPr lang="en-US" sz="3200" b="1" dirty="0"/>
              <a:t>The Lightning Field (1977)</a:t>
            </a:r>
          </a:p>
          <a:p>
            <a:r>
              <a:rPr lang="en-US" sz="3200" dirty="0"/>
              <a:t>Artist: Walter de Maria</a:t>
            </a:r>
          </a:p>
          <a:p>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336" y="473946"/>
            <a:ext cx="7651445" cy="4907685"/>
          </a:xfrm>
          <a:prstGeom prst="rect">
            <a:avLst/>
          </a:prstGeom>
        </p:spPr>
      </p:pic>
    </p:spTree>
    <p:extLst>
      <p:ext uri="{BB962C8B-B14F-4D97-AF65-F5344CB8AC3E}">
        <p14:creationId xmlns:p14="http://schemas.microsoft.com/office/powerpoint/2010/main" val="4169583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a:bodyPr>
          <a:lstStyle/>
          <a:p>
            <a:r>
              <a:rPr lang="en-US" sz="4000" dirty="0">
                <a:solidFill>
                  <a:schemeClr val="bg2"/>
                </a:solidFill>
              </a:rPr>
              <a:t>Cultural Interpretations</a:t>
            </a:r>
          </a:p>
        </p:txBody>
      </p:sp>
    </p:spTree>
    <p:extLst>
      <p:ext uri="{BB962C8B-B14F-4D97-AF65-F5344CB8AC3E}">
        <p14:creationId xmlns:p14="http://schemas.microsoft.com/office/powerpoint/2010/main" val="35686218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428403"/>
            <a:ext cx="8363982" cy="4376702"/>
          </a:xfrm>
        </p:spPr>
        <p:txBody>
          <a:bodyPr>
            <a:normAutofit/>
          </a:bodyPr>
          <a:lstStyle/>
          <a:p>
            <a:pPr algn="l"/>
            <a:r>
              <a:rPr lang="en-US" sz="3200" dirty="0">
                <a:solidFill>
                  <a:schemeClr val="bg1"/>
                </a:solidFill>
              </a:rPr>
              <a:t>At the terminus of the Silk Road, since the time of the Han Dynasty (206 </a:t>
            </a:r>
            <a:r>
              <a:rPr lang="en-US" sz="3200" dirty="0" err="1">
                <a:solidFill>
                  <a:schemeClr val="bg1"/>
                </a:solidFill>
              </a:rPr>
              <a:t>bce</a:t>
            </a:r>
            <a:r>
              <a:rPr lang="en-US" sz="3200" dirty="0">
                <a:solidFill>
                  <a:schemeClr val="bg1"/>
                </a:solidFill>
              </a:rPr>
              <a:t>–220 </a:t>
            </a:r>
            <a:r>
              <a:rPr lang="en-US" sz="3200" dirty="0" err="1">
                <a:solidFill>
                  <a:schemeClr val="bg1"/>
                </a:solidFill>
              </a:rPr>
              <a:t>currect</a:t>
            </a:r>
            <a:r>
              <a:rPr lang="en-US" sz="3200" dirty="0">
                <a:solidFill>
                  <a:schemeClr val="bg1"/>
                </a:solidFill>
              </a:rPr>
              <a:t> era), </a:t>
            </a:r>
            <a:r>
              <a:rPr lang="en-US" sz="3200" dirty="0" err="1">
                <a:solidFill>
                  <a:schemeClr val="accent6">
                    <a:lumMod val="60000"/>
                    <a:lumOff val="40000"/>
                  </a:schemeClr>
                </a:solidFill>
              </a:rPr>
              <a:t>Dunhuang</a:t>
            </a:r>
            <a:r>
              <a:rPr lang="en-US" sz="3200" dirty="0">
                <a:solidFill>
                  <a:schemeClr val="bg1"/>
                </a:solidFill>
              </a:rPr>
              <a:t> was the place where the cultures of the East and West first intersected.</a:t>
            </a:r>
          </a:p>
        </p:txBody>
      </p:sp>
    </p:spTree>
    <p:extLst>
      <p:ext uri="{BB962C8B-B14F-4D97-AF65-F5344CB8AC3E}">
        <p14:creationId xmlns:p14="http://schemas.microsoft.com/office/powerpoint/2010/main" val="39333989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428404"/>
            <a:ext cx="6115390" cy="1272629"/>
          </a:xfrm>
        </p:spPr>
        <p:txBody>
          <a:bodyPr anchor="t">
            <a:normAutofit/>
          </a:bodyPr>
          <a:lstStyle/>
          <a:p>
            <a:pPr algn="l"/>
            <a:r>
              <a:rPr lang="en-US" sz="3200" dirty="0">
                <a:solidFill>
                  <a:schemeClr val="bg1"/>
                </a:solidFill>
              </a:rPr>
              <a:t>Silk Road Map. Reclining Buddha, </a:t>
            </a:r>
            <a:r>
              <a:rPr lang="en-US" sz="3200" dirty="0" err="1">
                <a:solidFill>
                  <a:schemeClr val="bg1"/>
                </a:solidFill>
              </a:rPr>
              <a:t>Mogao</a:t>
            </a:r>
            <a:r>
              <a:rPr lang="en-US" sz="3200" dirty="0">
                <a:solidFill>
                  <a:schemeClr val="bg1"/>
                </a:solidFill>
              </a:rPr>
              <a:t> Caves, </a:t>
            </a:r>
            <a:r>
              <a:rPr lang="en-US" sz="3200" dirty="0" err="1">
                <a:solidFill>
                  <a:schemeClr val="bg1"/>
                </a:solidFill>
              </a:rPr>
              <a:t>Dunhuang</a:t>
            </a:r>
            <a:r>
              <a:rPr lang="en-US" sz="3200" dirty="0">
                <a:solidFill>
                  <a:schemeClr val="bg1"/>
                </a:solidFill>
              </a:rPr>
              <a:t>, China</a:t>
            </a:r>
          </a:p>
        </p:txBody>
      </p:sp>
      <p:pic>
        <p:nvPicPr>
          <p:cNvPr id="4" name="Picture 3"/>
          <p:cNvPicPr>
            <a:picLocks noChangeAspect="1"/>
          </p:cNvPicPr>
          <p:nvPr/>
        </p:nvPicPr>
        <p:blipFill>
          <a:blip r:embed="rId2"/>
          <a:stretch>
            <a:fillRect/>
          </a:stretch>
        </p:blipFill>
        <p:spPr>
          <a:xfrm>
            <a:off x="608555" y="1701033"/>
            <a:ext cx="5432670" cy="4527225"/>
          </a:xfrm>
          <a:prstGeom prst="rect">
            <a:avLst/>
          </a:prstGeom>
        </p:spPr>
      </p:pic>
      <p:pic>
        <p:nvPicPr>
          <p:cNvPr id="2" name="Picture 1">
            <a:hlinkClick r:id="rId3"/>
          </p:cNvPr>
          <p:cNvPicPr>
            <a:picLocks noChangeAspect="1"/>
          </p:cNvPicPr>
          <p:nvPr/>
        </p:nvPicPr>
        <p:blipFill>
          <a:blip r:embed="rId4"/>
          <a:stretch>
            <a:fillRect/>
          </a:stretch>
        </p:blipFill>
        <p:spPr>
          <a:xfrm>
            <a:off x="5503625" y="1904001"/>
            <a:ext cx="3532735" cy="4090984"/>
          </a:xfrm>
          <a:prstGeom prst="rect">
            <a:avLst/>
          </a:prstGeom>
        </p:spPr>
      </p:pic>
    </p:spTree>
    <p:extLst>
      <p:ext uri="{BB962C8B-B14F-4D97-AF65-F5344CB8AC3E}">
        <p14:creationId xmlns:p14="http://schemas.microsoft.com/office/powerpoint/2010/main" val="34373404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9468" y="5889403"/>
            <a:ext cx="8094300" cy="461665"/>
          </a:xfrm>
          <a:prstGeom prst="rect">
            <a:avLst/>
          </a:prstGeom>
          <a:noFill/>
        </p:spPr>
        <p:txBody>
          <a:bodyPr wrap="square" rtlCol="0">
            <a:spAutoFit/>
          </a:bodyPr>
          <a:lstStyle/>
          <a:p>
            <a:pPr algn="ctr"/>
            <a:r>
              <a:rPr lang="en-US" sz="2400" b="1" dirty="0">
                <a:solidFill>
                  <a:schemeClr val="bg1"/>
                </a:solidFill>
              </a:rPr>
              <a:t>Jan van </a:t>
            </a:r>
            <a:r>
              <a:rPr lang="en-US" sz="2400" b="1" dirty="0" err="1">
                <a:solidFill>
                  <a:schemeClr val="bg1"/>
                </a:solidFill>
              </a:rPr>
              <a:t>Eyek</a:t>
            </a:r>
            <a:r>
              <a:rPr lang="en-US" sz="2400" b="1" dirty="0">
                <a:solidFill>
                  <a:schemeClr val="bg1"/>
                </a:solidFill>
              </a:rPr>
              <a:t>, The Ghent Altarpiece, 1432,  15’ x 11 ‘ </a:t>
            </a:r>
            <a:endParaRPr lang="en-US" sz="2400" dirty="0">
              <a:solidFill>
                <a:schemeClr val="bg1"/>
              </a:solidFill>
            </a:endParaRPr>
          </a:p>
        </p:txBody>
      </p:sp>
      <p:pic>
        <p:nvPicPr>
          <p:cNvPr id="4" name="Picture 3">
            <a:hlinkClick r:id="rId2"/>
          </p:cNvPr>
          <p:cNvPicPr>
            <a:picLocks noChangeAspect="1"/>
          </p:cNvPicPr>
          <p:nvPr/>
        </p:nvPicPr>
        <p:blipFill>
          <a:blip r:embed="rId3"/>
          <a:stretch>
            <a:fillRect/>
          </a:stretch>
        </p:blipFill>
        <p:spPr>
          <a:xfrm>
            <a:off x="1258604" y="326320"/>
            <a:ext cx="6784066" cy="5081266"/>
          </a:xfrm>
          <a:prstGeom prst="rect">
            <a:avLst/>
          </a:prstGeom>
        </p:spPr>
      </p:pic>
      <p:sp>
        <p:nvSpPr>
          <p:cNvPr id="7" name="TextBox 6"/>
          <p:cNvSpPr txBox="1"/>
          <p:nvPr/>
        </p:nvSpPr>
        <p:spPr>
          <a:xfrm>
            <a:off x="7653700" y="5641439"/>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11254404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65487" y="5889403"/>
            <a:ext cx="8094300" cy="461665"/>
          </a:xfrm>
          <a:prstGeom prst="rect">
            <a:avLst/>
          </a:prstGeom>
          <a:noFill/>
        </p:spPr>
        <p:txBody>
          <a:bodyPr wrap="square" rtlCol="0">
            <a:spAutoFit/>
          </a:bodyPr>
          <a:lstStyle/>
          <a:p>
            <a:pPr algn="ctr"/>
            <a:r>
              <a:rPr lang="en-US" sz="2400" b="1" dirty="0">
                <a:solidFill>
                  <a:schemeClr val="bg1"/>
                </a:solidFill>
              </a:rPr>
              <a:t>Jan van </a:t>
            </a:r>
            <a:r>
              <a:rPr lang="en-US" sz="2400" b="1" dirty="0" err="1">
                <a:solidFill>
                  <a:schemeClr val="bg1"/>
                </a:solidFill>
              </a:rPr>
              <a:t>Eyek</a:t>
            </a:r>
            <a:r>
              <a:rPr lang="en-US" sz="2400" b="1" dirty="0">
                <a:solidFill>
                  <a:schemeClr val="bg1"/>
                </a:solidFill>
              </a:rPr>
              <a:t>, </a:t>
            </a:r>
            <a:r>
              <a:rPr lang="en-US" sz="2400" b="1" i="1" dirty="0">
                <a:solidFill>
                  <a:schemeClr val="bg1"/>
                </a:solidFill>
                <a:latin typeface="Times"/>
                <a:cs typeface="Times"/>
              </a:rPr>
              <a:t>Giovanni and His Wife</a:t>
            </a:r>
            <a:r>
              <a:rPr lang="en-US" sz="2400" b="1" dirty="0">
                <a:solidFill>
                  <a:schemeClr val="bg1"/>
                </a:solidFill>
              </a:rPr>
              <a:t>, 1434</a:t>
            </a:r>
            <a:endParaRPr lang="en-US" sz="2400" dirty="0">
              <a:solidFill>
                <a:schemeClr val="bg1"/>
              </a:solidFill>
            </a:endParaRPr>
          </a:p>
        </p:txBody>
      </p:sp>
      <p:pic>
        <p:nvPicPr>
          <p:cNvPr id="4" name="Picture 3">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0539" y="343823"/>
            <a:ext cx="4393529" cy="5195120"/>
          </a:xfrm>
          <a:prstGeom prst="rect">
            <a:avLst/>
          </a:prstGeom>
        </p:spPr>
      </p:pic>
      <p:sp>
        <p:nvSpPr>
          <p:cNvPr id="7" name="TextBox 6"/>
          <p:cNvSpPr txBox="1"/>
          <p:nvPr/>
        </p:nvSpPr>
        <p:spPr>
          <a:xfrm>
            <a:off x="7619834" y="5598140"/>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18779855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0102" y="6120236"/>
            <a:ext cx="9394547" cy="461665"/>
          </a:xfrm>
          <a:prstGeom prst="rect">
            <a:avLst/>
          </a:prstGeom>
          <a:noFill/>
        </p:spPr>
        <p:txBody>
          <a:bodyPr wrap="square" rtlCol="0">
            <a:spAutoFit/>
          </a:bodyPr>
          <a:lstStyle/>
          <a:p>
            <a:pPr algn="ctr"/>
            <a:r>
              <a:rPr lang="en-US" sz="2400" dirty="0">
                <a:solidFill>
                  <a:schemeClr val="bg1"/>
                </a:solidFill>
              </a:rPr>
              <a:t>Michelangelo </a:t>
            </a:r>
            <a:r>
              <a:rPr lang="en-US" sz="2400" dirty="0" err="1">
                <a:solidFill>
                  <a:schemeClr val="bg1"/>
                </a:solidFill>
              </a:rPr>
              <a:t>Buonarroti</a:t>
            </a:r>
            <a:r>
              <a:rPr lang="en-US" sz="2400" dirty="0">
                <a:solidFill>
                  <a:schemeClr val="bg1"/>
                </a:solidFill>
              </a:rPr>
              <a:t>, Sistine Chapel detail</a:t>
            </a: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3298" y="484628"/>
            <a:ext cx="8713701" cy="5054600"/>
          </a:xfrm>
          <a:prstGeom prst="rect">
            <a:avLst/>
          </a:prstGeom>
        </p:spPr>
      </p:pic>
      <p:sp>
        <p:nvSpPr>
          <p:cNvPr id="6" name="TextBox 5"/>
          <p:cNvSpPr txBox="1"/>
          <p:nvPr/>
        </p:nvSpPr>
        <p:spPr>
          <a:xfrm>
            <a:off x="7653700" y="5776903"/>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3478947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hlinkClick r:id="rId2"/>
          </p:cNvPr>
          <p:cNvPicPr>
            <a:picLocks noChangeAspect="1"/>
          </p:cNvPicPr>
          <p:nvPr/>
        </p:nvPicPr>
        <p:blipFill>
          <a:blip r:embed="rId3"/>
          <a:stretch>
            <a:fillRect/>
          </a:stretch>
        </p:blipFill>
        <p:spPr>
          <a:xfrm>
            <a:off x="435993" y="441286"/>
            <a:ext cx="7792074" cy="5030471"/>
          </a:xfrm>
          <a:prstGeom prst="rect">
            <a:avLst/>
          </a:prstGeom>
        </p:spPr>
      </p:pic>
      <p:sp>
        <p:nvSpPr>
          <p:cNvPr id="7" name="TextBox 6"/>
          <p:cNvSpPr txBox="1"/>
          <p:nvPr/>
        </p:nvSpPr>
        <p:spPr>
          <a:xfrm>
            <a:off x="435993" y="5860427"/>
            <a:ext cx="8094300" cy="830997"/>
          </a:xfrm>
          <a:prstGeom prst="rect">
            <a:avLst/>
          </a:prstGeom>
          <a:noFill/>
        </p:spPr>
        <p:txBody>
          <a:bodyPr wrap="square" rtlCol="0">
            <a:spAutoFit/>
          </a:bodyPr>
          <a:lstStyle/>
          <a:p>
            <a:pPr algn="ctr"/>
            <a:r>
              <a:rPr lang="en-US" sz="2400" b="1" dirty="0" err="1">
                <a:solidFill>
                  <a:schemeClr val="bg1"/>
                </a:solidFill>
              </a:rPr>
              <a:t>Cai</a:t>
            </a:r>
            <a:r>
              <a:rPr lang="en-US" sz="2400" b="1" dirty="0">
                <a:solidFill>
                  <a:schemeClr val="bg1"/>
                </a:solidFill>
              </a:rPr>
              <a:t> </a:t>
            </a:r>
            <a:r>
              <a:rPr lang="en-US" sz="2400" b="1" dirty="0" err="1">
                <a:solidFill>
                  <a:schemeClr val="bg1"/>
                </a:solidFill>
              </a:rPr>
              <a:t>Guo-Qiang</a:t>
            </a:r>
            <a:r>
              <a:rPr lang="en-US" sz="2400" b="1" dirty="0">
                <a:solidFill>
                  <a:schemeClr val="bg1"/>
                </a:solidFill>
              </a:rPr>
              <a:t>, Project to extend the Great Wall of China</a:t>
            </a:r>
          </a:p>
          <a:p>
            <a:pPr algn="ctr"/>
            <a:r>
              <a:rPr lang="en-US" sz="2400" b="1" dirty="0">
                <a:solidFill>
                  <a:schemeClr val="bg1"/>
                </a:solidFill>
              </a:rPr>
              <a:t>Gobi Desert, February 27, 1993</a:t>
            </a:r>
            <a:endParaRPr lang="en-US" sz="2400" dirty="0">
              <a:solidFill>
                <a:schemeClr val="bg1"/>
              </a:solidFill>
            </a:endParaRPr>
          </a:p>
        </p:txBody>
      </p:sp>
      <p:sp>
        <p:nvSpPr>
          <p:cNvPr id="6" name="TextBox 5"/>
          <p:cNvSpPr txBox="1"/>
          <p:nvPr/>
        </p:nvSpPr>
        <p:spPr>
          <a:xfrm>
            <a:off x="7912143" y="2259942"/>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26633245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5274" y="5889403"/>
            <a:ext cx="9394547" cy="461665"/>
          </a:xfrm>
          <a:prstGeom prst="rect">
            <a:avLst/>
          </a:prstGeom>
          <a:noFill/>
        </p:spPr>
        <p:txBody>
          <a:bodyPr wrap="square" rtlCol="0">
            <a:spAutoFit/>
          </a:bodyPr>
          <a:lstStyle/>
          <a:p>
            <a:pPr algn="ctr"/>
            <a:r>
              <a:rPr lang="en-US" sz="2400" b="1" dirty="0" err="1">
                <a:solidFill>
                  <a:schemeClr val="bg1"/>
                </a:solidFill>
              </a:rPr>
              <a:t>Isamic</a:t>
            </a:r>
            <a:r>
              <a:rPr lang="en-US" sz="2400" b="1" dirty="0">
                <a:solidFill>
                  <a:schemeClr val="bg1"/>
                </a:solidFill>
              </a:rPr>
              <a:t> patterns and calligraphy</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7" name="Picture 6">
            <a:hlinkClick r:id="rId3"/>
          </p:cNvPr>
          <p:cNvPicPr>
            <a:picLocks noChangeAspect="1"/>
          </p:cNvPicPr>
          <p:nvPr/>
        </p:nvPicPr>
        <p:blipFill>
          <a:blip r:embed="rId4"/>
          <a:stretch>
            <a:fillRect/>
          </a:stretch>
        </p:blipFill>
        <p:spPr>
          <a:xfrm>
            <a:off x="1703067" y="715063"/>
            <a:ext cx="5586483" cy="4720578"/>
          </a:xfrm>
          <a:prstGeom prst="rect">
            <a:avLst/>
          </a:prstGeom>
        </p:spPr>
      </p:pic>
      <p:sp>
        <p:nvSpPr>
          <p:cNvPr id="8" name="TextBox 7"/>
          <p:cNvSpPr txBox="1"/>
          <p:nvPr/>
        </p:nvSpPr>
        <p:spPr>
          <a:xfrm>
            <a:off x="7289550" y="5658571"/>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1225070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851726"/>
            <a:ext cx="8094300" cy="461665"/>
          </a:xfrm>
          <a:prstGeom prst="rect">
            <a:avLst/>
          </a:prstGeom>
          <a:noFill/>
        </p:spPr>
        <p:txBody>
          <a:bodyPr wrap="square" rtlCol="0">
            <a:spAutoFit/>
          </a:bodyPr>
          <a:lstStyle/>
          <a:p>
            <a:pPr algn="ctr"/>
            <a:r>
              <a:rPr lang="en-US" sz="2400" b="1" dirty="0">
                <a:solidFill>
                  <a:schemeClr val="bg1"/>
                </a:solidFill>
              </a:rPr>
              <a:t>Old Mick </a:t>
            </a:r>
            <a:r>
              <a:rPr lang="en-US" sz="2400" b="1" dirty="0" err="1">
                <a:solidFill>
                  <a:schemeClr val="bg1"/>
                </a:solidFill>
              </a:rPr>
              <a:t>Tjakamrra</a:t>
            </a:r>
            <a:r>
              <a:rPr lang="en-US" sz="2400" b="1" dirty="0">
                <a:solidFill>
                  <a:schemeClr val="bg1"/>
                </a:solidFill>
              </a:rPr>
              <a:t>, </a:t>
            </a:r>
            <a:r>
              <a:rPr lang="en-US" sz="2400" b="1" i="1" dirty="0">
                <a:solidFill>
                  <a:schemeClr val="bg1"/>
                </a:solidFill>
              </a:rPr>
              <a:t>Honey Art Dreaming, </a:t>
            </a:r>
            <a:r>
              <a:rPr lang="en-US" sz="2400" b="1" dirty="0">
                <a:solidFill>
                  <a:schemeClr val="bg1"/>
                </a:solidFill>
              </a:rPr>
              <a:t>Australia 1982</a:t>
            </a:r>
            <a:endParaRPr lang="en-US" sz="2400" dirty="0">
              <a:solidFill>
                <a:schemeClr val="bg1"/>
              </a:solidFill>
            </a:endParaRPr>
          </a:p>
        </p:txBody>
      </p:sp>
      <p:pic>
        <p:nvPicPr>
          <p:cNvPr id="2" name="Picture 1">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2924" y="442368"/>
            <a:ext cx="3821012" cy="4772696"/>
          </a:xfrm>
          <a:prstGeom prst="rect">
            <a:avLst/>
          </a:prstGeom>
        </p:spPr>
      </p:pic>
      <p:sp>
        <p:nvSpPr>
          <p:cNvPr id="7" name="TextBox 6"/>
          <p:cNvSpPr txBox="1"/>
          <p:nvPr/>
        </p:nvSpPr>
        <p:spPr>
          <a:xfrm>
            <a:off x="7467433" y="4557706"/>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21011926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082559"/>
            <a:ext cx="8094300" cy="461665"/>
          </a:xfrm>
          <a:prstGeom prst="rect">
            <a:avLst/>
          </a:prstGeom>
          <a:noFill/>
        </p:spPr>
        <p:txBody>
          <a:bodyPr wrap="square" rtlCol="0">
            <a:spAutoFit/>
          </a:bodyPr>
          <a:lstStyle/>
          <a:p>
            <a:pPr algn="ctr"/>
            <a:r>
              <a:rPr lang="en-US" sz="2400" b="1" dirty="0">
                <a:solidFill>
                  <a:schemeClr val="bg1"/>
                </a:solidFill>
              </a:rPr>
              <a:t>Africa Dancing Mask, Lake Tanganyika </a:t>
            </a:r>
            <a:endParaRPr lang="en-US" sz="2400" dirty="0">
              <a:solidFill>
                <a:schemeClr val="bg1"/>
              </a:solidFill>
            </a:endParaRPr>
          </a:p>
        </p:txBody>
      </p:sp>
      <p:pic>
        <p:nvPicPr>
          <p:cNvPr id="4" name="Picture 3">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3301" y="307900"/>
            <a:ext cx="4722901" cy="5122452"/>
          </a:xfrm>
          <a:prstGeom prst="rect">
            <a:avLst/>
          </a:prstGeom>
        </p:spPr>
      </p:pic>
      <p:sp>
        <p:nvSpPr>
          <p:cNvPr id="7" name="TextBox 6"/>
          <p:cNvSpPr txBox="1"/>
          <p:nvPr/>
        </p:nvSpPr>
        <p:spPr>
          <a:xfrm>
            <a:off x="7653700" y="5641439"/>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16434472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851726"/>
            <a:ext cx="8094300" cy="461665"/>
          </a:xfrm>
          <a:prstGeom prst="rect">
            <a:avLst/>
          </a:prstGeom>
          <a:noFill/>
        </p:spPr>
        <p:txBody>
          <a:bodyPr wrap="square" rtlCol="0">
            <a:spAutoFit/>
          </a:bodyPr>
          <a:lstStyle/>
          <a:p>
            <a:pPr algn="ctr"/>
            <a:r>
              <a:rPr lang="en-US" sz="2400" b="1" dirty="0">
                <a:solidFill>
                  <a:schemeClr val="bg1"/>
                </a:solidFill>
              </a:rPr>
              <a:t>Prehistoric cave art</a:t>
            </a:r>
            <a:endParaRPr lang="en-US" sz="2400" dirty="0">
              <a:solidFill>
                <a:schemeClr val="bg1"/>
              </a:solidFill>
            </a:endParaRPr>
          </a:p>
        </p:txBody>
      </p:sp>
      <p:pic>
        <p:nvPicPr>
          <p:cNvPr id="2" name="Picture 1">
            <a:hlinkClick r:id="rId2"/>
          </p:cNvPr>
          <p:cNvPicPr>
            <a:picLocks noChangeAspect="1"/>
          </p:cNvPicPr>
          <p:nvPr/>
        </p:nvPicPr>
        <p:blipFill>
          <a:blip r:embed="rId3"/>
          <a:stretch>
            <a:fillRect/>
          </a:stretch>
        </p:blipFill>
        <p:spPr>
          <a:xfrm>
            <a:off x="1022864" y="287457"/>
            <a:ext cx="7507429" cy="5120739"/>
          </a:xfrm>
          <a:prstGeom prst="rect">
            <a:avLst/>
          </a:prstGeom>
        </p:spPr>
      </p:pic>
      <p:sp>
        <p:nvSpPr>
          <p:cNvPr id="7" name="TextBox 6"/>
          <p:cNvSpPr txBox="1"/>
          <p:nvPr/>
        </p:nvSpPr>
        <p:spPr>
          <a:xfrm>
            <a:off x="7653700" y="5641439"/>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11155993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894170"/>
            <a:ext cx="8094300" cy="830997"/>
          </a:xfrm>
          <a:prstGeom prst="rect">
            <a:avLst/>
          </a:prstGeom>
          <a:noFill/>
        </p:spPr>
        <p:txBody>
          <a:bodyPr wrap="square" rtlCol="0">
            <a:spAutoFit/>
          </a:bodyPr>
          <a:lstStyle/>
          <a:p>
            <a:pPr algn="ctr"/>
            <a:r>
              <a:rPr lang="en-US" sz="2400" b="1" dirty="0">
                <a:solidFill>
                  <a:schemeClr val="bg1"/>
                </a:solidFill>
              </a:rPr>
              <a:t>Archie </a:t>
            </a:r>
            <a:r>
              <a:rPr lang="en-US" sz="2400" b="1" dirty="0" err="1">
                <a:solidFill>
                  <a:schemeClr val="bg1"/>
                </a:solidFill>
              </a:rPr>
              <a:t>Blackowl</a:t>
            </a:r>
            <a:r>
              <a:rPr lang="en-US" sz="2400" b="1" dirty="0">
                <a:solidFill>
                  <a:schemeClr val="bg1"/>
                </a:solidFill>
              </a:rPr>
              <a:t>, Southern Cheyenne</a:t>
            </a:r>
            <a:r>
              <a:rPr lang="en-US" sz="2400" b="1" i="1" dirty="0">
                <a:solidFill>
                  <a:schemeClr val="bg1"/>
                </a:solidFill>
              </a:rPr>
              <a:t>, Peyote Ceremony</a:t>
            </a:r>
            <a:r>
              <a:rPr lang="en-US" sz="2400" b="1" dirty="0">
                <a:solidFill>
                  <a:schemeClr val="bg1"/>
                </a:solidFill>
              </a:rPr>
              <a:t>, Oklahoma 1962 collection of Steven Cost</a:t>
            </a:r>
            <a:endParaRPr lang="en-US" sz="2400" dirty="0">
              <a:solidFill>
                <a:schemeClr val="bg1"/>
              </a:solidFill>
            </a:endParaRPr>
          </a:p>
        </p:txBody>
      </p:sp>
      <p:pic>
        <p:nvPicPr>
          <p:cNvPr id="7" name="Picture 6">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l="5532" t="26152" r="5948" b="8233"/>
          <a:stretch/>
        </p:blipFill>
        <p:spPr>
          <a:xfrm>
            <a:off x="1029075" y="415968"/>
            <a:ext cx="7137849" cy="4904667"/>
          </a:xfrm>
          <a:prstGeom prst="rect">
            <a:avLst/>
          </a:prstGeom>
        </p:spPr>
      </p:pic>
      <p:sp>
        <p:nvSpPr>
          <p:cNvPr id="6" name="TextBox 5"/>
          <p:cNvSpPr txBox="1"/>
          <p:nvPr/>
        </p:nvSpPr>
        <p:spPr>
          <a:xfrm>
            <a:off x="2135684" y="5429755"/>
            <a:ext cx="5040985" cy="461665"/>
          </a:xfrm>
          <a:prstGeom prst="rect">
            <a:avLst/>
          </a:prstGeom>
          <a:noFill/>
        </p:spPr>
        <p:txBody>
          <a:bodyPr wrap="square" rtlCol="0">
            <a:spAutoFit/>
          </a:bodyPr>
          <a:lstStyle/>
          <a:p>
            <a:pPr algn="ctr"/>
            <a:r>
              <a:rPr lang="en-US" sz="2400" dirty="0">
                <a:solidFill>
                  <a:srgbClr val="FF6600"/>
                </a:solidFill>
                <a:hlinkClick r:id="rId2"/>
              </a:rPr>
              <a:t>Click on image for more information</a:t>
            </a:r>
            <a:endParaRPr lang="en-US" sz="2400" dirty="0">
              <a:solidFill>
                <a:srgbClr val="FF6600"/>
              </a:solidFill>
            </a:endParaRPr>
          </a:p>
        </p:txBody>
      </p:sp>
    </p:spTree>
    <p:extLst>
      <p:ext uri="{BB962C8B-B14F-4D97-AF65-F5344CB8AC3E}">
        <p14:creationId xmlns:p14="http://schemas.microsoft.com/office/powerpoint/2010/main" val="18257714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dirty="0">
                <a:solidFill>
                  <a:schemeClr val="bg1">
                    <a:lumMod val="95000"/>
                  </a:schemeClr>
                </a:solidFill>
              </a:rPr>
              <a:t>Howard </a:t>
            </a:r>
            <a:r>
              <a:rPr lang="en-US" sz="2400" dirty="0" err="1">
                <a:solidFill>
                  <a:schemeClr val="bg1">
                    <a:lumMod val="95000"/>
                  </a:schemeClr>
                </a:solidFill>
              </a:rPr>
              <a:t>Terpning</a:t>
            </a:r>
            <a:r>
              <a:rPr lang="en-US" sz="2400" dirty="0">
                <a:solidFill>
                  <a:schemeClr val="bg1">
                    <a:lumMod val="95000"/>
                  </a:schemeClr>
                </a:solidFill>
              </a:rPr>
              <a:t>, </a:t>
            </a:r>
            <a:r>
              <a:rPr lang="en-US" sz="2400" i="1" dirty="0">
                <a:solidFill>
                  <a:schemeClr val="bg1">
                    <a:lumMod val="95000"/>
                  </a:schemeClr>
                </a:solidFill>
                <a:latin typeface="Times"/>
                <a:cs typeface="Times"/>
              </a:rPr>
              <a:t>Leader of </a:t>
            </a:r>
            <a:r>
              <a:rPr lang="en-US" sz="2400" i="1" dirty="0" err="1">
                <a:solidFill>
                  <a:schemeClr val="bg1">
                    <a:lumMod val="95000"/>
                  </a:schemeClr>
                </a:solidFill>
                <a:latin typeface="Times"/>
                <a:cs typeface="Times"/>
              </a:rPr>
              <a:t>Men</a:t>
            </a:r>
            <a:r>
              <a:rPr lang="en-US" sz="2400" dirty="0" err="1">
                <a:solidFill>
                  <a:schemeClr val="bg1">
                    <a:lumMod val="95000"/>
                  </a:schemeClr>
                </a:solidFill>
                <a:latin typeface="Times"/>
                <a:cs typeface="Times"/>
              </a:rPr>
              <a:t>by</a:t>
            </a:r>
            <a:r>
              <a:rPr lang="en-US" sz="2400" b="1" dirty="0">
                <a:solidFill>
                  <a:schemeClr val="bg1">
                    <a:lumMod val="95000"/>
                  </a:schemeClr>
                </a:solidFill>
                <a:latin typeface="Times"/>
                <a:cs typeface="Times"/>
              </a:rPr>
              <a:t>, </a:t>
            </a:r>
            <a:r>
              <a:rPr lang="en-US" sz="2400" b="1" dirty="0">
                <a:solidFill>
                  <a:schemeClr val="bg1">
                    <a:lumMod val="95000"/>
                  </a:schemeClr>
                </a:solidFill>
              </a:rPr>
              <a:t>oil 1977 </a:t>
            </a:r>
            <a:endParaRPr lang="en-US" sz="2400" dirty="0">
              <a:solidFill>
                <a:schemeClr val="bg1">
                  <a:lumMod val="95000"/>
                </a:schemeClr>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2" name="Picture 1"/>
          <p:cNvPicPr>
            <a:picLocks noChangeAspect="1"/>
          </p:cNvPicPr>
          <p:nvPr/>
        </p:nvPicPr>
        <p:blipFill>
          <a:blip r:embed="rId3"/>
          <a:stretch>
            <a:fillRect/>
          </a:stretch>
        </p:blipFill>
        <p:spPr>
          <a:xfrm>
            <a:off x="2814167" y="511861"/>
            <a:ext cx="3591490" cy="5243051"/>
          </a:xfrm>
          <a:prstGeom prst="rect">
            <a:avLst/>
          </a:prstGeom>
        </p:spPr>
      </p:pic>
    </p:spTree>
    <p:extLst>
      <p:ext uri="{BB962C8B-B14F-4D97-AF65-F5344CB8AC3E}">
        <p14:creationId xmlns:p14="http://schemas.microsoft.com/office/powerpoint/2010/main" val="21599722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84344" y="5750898"/>
            <a:ext cx="7843656" cy="830997"/>
          </a:xfrm>
          <a:prstGeom prst="rect">
            <a:avLst/>
          </a:prstGeom>
          <a:noFill/>
        </p:spPr>
        <p:txBody>
          <a:bodyPr wrap="square" rtlCol="0">
            <a:spAutoFit/>
          </a:bodyPr>
          <a:lstStyle/>
          <a:p>
            <a:r>
              <a:rPr lang="en-US" sz="2400" dirty="0">
                <a:solidFill>
                  <a:schemeClr val="bg1">
                    <a:lumMod val="95000"/>
                  </a:schemeClr>
                </a:solidFill>
              </a:rPr>
              <a:t>T. C. Cannon, </a:t>
            </a:r>
            <a:r>
              <a:rPr lang="en-US" sz="2400" dirty="0" err="1">
                <a:solidFill>
                  <a:schemeClr val="bg1">
                    <a:lumMod val="95000"/>
                  </a:schemeClr>
                </a:solidFill>
              </a:rPr>
              <a:t>Gracemont</a:t>
            </a:r>
            <a:r>
              <a:rPr lang="en-US" sz="2400" dirty="0">
                <a:solidFill>
                  <a:schemeClr val="bg1">
                    <a:lumMod val="95000"/>
                  </a:schemeClr>
                </a:solidFill>
              </a:rPr>
              <a:t>, Okla., </a:t>
            </a:r>
            <a:r>
              <a:rPr lang="en-US" sz="2400" i="1" dirty="0">
                <a:solidFill>
                  <a:schemeClr val="bg1">
                    <a:lumMod val="95000"/>
                  </a:schemeClr>
                </a:solidFill>
                <a:latin typeface="Times"/>
                <a:cs typeface="Times"/>
              </a:rPr>
              <a:t>Mother Gestating Me While Walking Along the Washita River</a:t>
            </a:r>
            <a:r>
              <a:rPr lang="en-US" sz="2400" b="1" dirty="0">
                <a:solidFill>
                  <a:schemeClr val="bg1">
                    <a:lumMod val="95000"/>
                  </a:schemeClr>
                </a:solidFill>
                <a:latin typeface="Times"/>
                <a:cs typeface="Times"/>
              </a:rPr>
              <a:t>, </a:t>
            </a:r>
            <a:r>
              <a:rPr lang="en-US" sz="2400" b="1" dirty="0">
                <a:solidFill>
                  <a:schemeClr val="bg1">
                    <a:lumMod val="95000"/>
                  </a:schemeClr>
                </a:solidFill>
              </a:rPr>
              <a:t>1968</a:t>
            </a:r>
            <a:endParaRPr lang="en-US" sz="2400" dirty="0">
              <a:solidFill>
                <a:schemeClr val="bg1">
                  <a:lumMod val="95000"/>
                </a:schemeClr>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6" name="Picture 5">
            <a:hlinkClick r:id="rId3"/>
          </p:cNvPr>
          <p:cNvPicPr>
            <a:picLocks noChangeAspect="1"/>
          </p:cNvPicPr>
          <p:nvPr/>
        </p:nvPicPr>
        <p:blipFill>
          <a:blip r:embed="rId4"/>
          <a:stretch>
            <a:fillRect/>
          </a:stretch>
        </p:blipFill>
        <p:spPr>
          <a:xfrm>
            <a:off x="2785904" y="255748"/>
            <a:ext cx="3716127" cy="5035403"/>
          </a:xfrm>
          <a:prstGeom prst="rect">
            <a:avLst/>
          </a:prstGeom>
        </p:spPr>
      </p:pic>
      <p:sp>
        <p:nvSpPr>
          <p:cNvPr id="8" name="TextBox 7"/>
          <p:cNvSpPr txBox="1"/>
          <p:nvPr/>
        </p:nvSpPr>
        <p:spPr>
          <a:xfrm>
            <a:off x="7509850" y="4151306"/>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20167091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901979" y="4563201"/>
            <a:ext cx="7970513" cy="2638697"/>
          </a:xfrm>
        </p:spPr>
        <p:txBody>
          <a:bodyPr>
            <a:normAutofit/>
          </a:bodyPr>
          <a:lstStyle/>
          <a:p>
            <a:pPr algn="l"/>
            <a:r>
              <a:rPr lang="en-US" sz="2400" b="1" dirty="0">
                <a:solidFill>
                  <a:schemeClr val="bg1"/>
                </a:solidFill>
              </a:rPr>
              <a:t>La </a:t>
            </a:r>
            <a:r>
              <a:rPr lang="en-US" sz="2400" b="1" dirty="0" err="1">
                <a:solidFill>
                  <a:schemeClr val="bg1"/>
                </a:solidFill>
              </a:rPr>
              <a:t>Calavera</a:t>
            </a:r>
            <a:r>
              <a:rPr lang="en-US" sz="2400" b="1" dirty="0">
                <a:solidFill>
                  <a:schemeClr val="bg1"/>
                </a:solidFill>
              </a:rPr>
              <a:t> </a:t>
            </a:r>
            <a:r>
              <a:rPr lang="en-US" sz="2400" b="1" dirty="0" err="1">
                <a:solidFill>
                  <a:schemeClr val="bg1"/>
                </a:solidFill>
              </a:rPr>
              <a:t>Catrina</a:t>
            </a:r>
            <a:r>
              <a:rPr lang="en-US" sz="2400" b="1" dirty="0">
                <a:solidFill>
                  <a:schemeClr val="bg1"/>
                </a:solidFill>
              </a:rPr>
              <a:t> (</a:t>
            </a:r>
            <a:r>
              <a:rPr lang="en-US" sz="2400" dirty="0">
                <a:solidFill>
                  <a:schemeClr val="bg1"/>
                </a:solidFill>
              </a:rPr>
              <a:t>‘The Elegant Skull) </a:t>
            </a:r>
            <a:br>
              <a:rPr lang="en-US" sz="2400" dirty="0">
                <a:solidFill>
                  <a:schemeClr val="bg1"/>
                </a:solidFill>
              </a:rPr>
            </a:br>
            <a:r>
              <a:rPr lang="en-US" sz="2400" dirty="0">
                <a:solidFill>
                  <a:schemeClr val="bg1"/>
                </a:solidFill>
              </a:rPr>
              <a:t>by Mexican artist and printmaker José Guadalupe Posada, 1852-1913. The woman is often accompanied by a man in a top hat or a Mexican Revolutionary man.</a:t>
            </a:r>
          </a:p>
        </p:txBody>
      </p:sp>
      <p:pic>
        <p:nvPicPr>
          <p:cNvPr id="7" name="Picture 6">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9639" y="271263"/>
            <a:ext cx="5943357" cy="4240485"/>
          </a:xfrm>
          <a:prstGeom prst="rect">
            <a:avLst/>
          </a:prstGeom>
        </p:spPr>
      </p:pic>
      <p:sp>
        <p:nvSpPr>
          <p:cNvPr id="6" name="TextBox 5"/>
          <p:cNvSpPr txBox="1"/>
          <p:nvPr/>
        </p:nvSpPr>
        <p:spPr>
          <a:xfrm>
            <a:off x="7772233" y="3588418"/>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6169122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615189" y="609224"/>
            <a:ext cx="7970513" cy="5803185"/>
          </a:xfrm>
        </p:spPr>
        <p:txBody>
          <a:bodyPr anchor="t">
            <a:normAutofit/>
          </a:bodyPr>
          <a:lstStyle/>
          <a:p>
            <a:pPr algn="l"/>
            <a:r>
              <a:rPr lang="en-US" sz="3200" dirty="0">
                <a:solidFill>
                  <a:schemeClr val="bg1"/>
                </a:solidFill>
              </a:rPr>
              <a:t>REVIEW</a:t>
            </a:r>
            <a:br>
              <a:rPr lang="en-US" sz="3200" dirty="0">
                <a:solidFill>
                  <a:schemeClr val="bg1"/>
                </a:solidFill>
              </a:rPr>
            </a:br>
            <a:br>
              <a:rPr lang="en-US" sz="3200" dirty="0">
                <a:solidFill>
                  <a:schemeClr val="bg1"/>
                </a:solidFill>
              </a:rPr>
            </a:br>
            <a:r>
              <a:rPr lang="en-US" sz="3200" dirty="0">
                <a:solidFill>
                  <a:schemeClr val="bg1"/>
                </a:solidFill>
              </a:rPr>
              <a:t>Just as dark descended on New York City at 5 pm each night between January 16 and February 12, 2007, five 12-minute 57-second films were played on a loop for five hours, until 10 pm, in different combinations across eight different external walls of the Museum of Modern Art. </a:t>
            </a:r>
            <a:br>
              <a:rPr lang="en-US" sz="3200" dirty="0">
                <a:solidFill>
                  <a:schemeClr val="bg1"/>
                </a:solidFill>
              </a:rPr>
            </a:br>
            <a:br>
              <a:rPr lang="en-US" sz="3200" dirty="0">
                <a:solidFill>
                  <a:schemeClr val="bg1"/>
                </a:solidFill>
              </a:rPr>
            </a:br>
            <a:r>
              <a:rPr lang="en-US" sz="3200" dirty="0">
                <a:solidFill>
                  <a:schemeClr val="bg1"/>
                </a:solidFill>
              </a:rPr>
              <a:t>What is the title of this art installation?</a:t>
            </a:r>
          </a:p>
        </p:txBody>
      </p:sp>
    </p:spTree>
    <p:extLst>
      <p:ext uri="{BB962C8B-B14F-4D97-AF65-F5344CB8AC3E}">
        <p14:creationId xmlns:p14="http://schemas.microsoft.com/office/powerpoint/2010/main" val="33495607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615189" y="609224"/>
            <a:ext cx="7970513" cy="5803185"/>
          </a:xfrm>
        </p:spPr>
        <p:txBody>
          <a:bodyPr anchor="t">
            <a:normAutofit/>
          </a:bodyPr>
          <a:lstStyle/>
          <a:p>
            <a:pPr algn="l"/>
            <a:r>
              <a:rPr lang="en-US" sz="3200" dirty="0">
                <a:solidFill>
                  <a:srgbClr val="FFFFFF"/>
                </a:solidFill>
              </a:rPr>
              <a:t>REVIEW</a:t>
            </a:r>
            <a:br>
              <a:rPr lang="en-US" sz="3200" dirty="0">
                <a:solidFill>
                  <a:srgbClr val="FFFFFF"/>
                </a:solidFill>
              </a:rPr>
            </a:br>
            <a:br>
              <a:rPr lang="en-US" sz="3200" dirty="0">
                <a:solidFill>
                  <a:srgbClr val="FFFFFF"/>
                </a:solidFill>
              </a:rPr>
            </a:br>
            <a:r>
              <a:rPr lang="en-US" sz="3200" dirty="0">
                <a:solidFill>
                  <a:srgbClr val="FFFFFF"/>
                </a:solidFill>
              </a:rPr>
              <a:t>What medium did </a:t>
            </a:r>
            <a:r>
              <a:rPr lang="en-US" sz="3200" dirty="0" err="1">
                <a:solidFill>
                  <a:srgbClr val="FFFFFF"/>
                </a:solidFill>
              </a:rPr>
              <a:t>Cai</a:t>
            </a:r>
            <a:r>
              <a:rPr lang="en-US" sz="3200" dirty="0">
                <a:solidFill>
                  <a:srgbClr val="FFFFFF"/>
                </a:solidFill>
              </a:rPr>
              <a:t> </a:t>
            </a:r>
            <a:r>
              <a:rPr lang="en-US" sz="3200" dirty="0" err="1">
                <a:solidFill>
                  <a:srgbClr val="FFFFFF"/>
                </a:solidFill>
              </a:rPr>
              <a:t>Guo-Qiang</a:t>
            </a:r>
            <a:r>
              <a:rPr lang="en-US" sz="3200" dirty="0">
                <a:solidFill>
                  <a:srgbClr val="FFFFFF"/>
                </a:solidFill>
              </a:rPr>
              <a:t> use to create </a:t>
            </a:r>
            <a:r>
              <a:rPr lang="en-US" sz="3200" i="1" dirty="0">
                <a:solidFill>
                  <a:srgbClr val="FFFFFF"/>
                </a:solidFill>
              </a:rPr>
              <a:t>Footprints of History</a:t>
            </a:r>
            <a:r>
              <a:rPr lang="en-US" sz="3200" dirty="0">
                <a:solidFill>
                  <a:srgbClr val="FFFFFF"/>
                </a:solidFill>
              </a:rPr>
              <a:t>, that was used for the opening ceremony of the 2008 Beijing Olympic Games?</a:t>
            </a:r>
          </a:p>
        </p:txBody>
      </p:sp>
    </p:spTree>
    <p:extLst>
      <p:ext uri="{BB962C8B-B14F-4D97-AF65-F5344CB8AC3E}">
        <p14:creationId xmlns:p14="http://schemas.microsoft.com/office/powerpoint/2010/main" val="1784127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51390" y="1392078"/>
            <a:ext cx="8363982" cy="2418314"/>
          </a:xfrm>
        </p:spPr>
        <p:txBody>
          <a:bodyPr>
            <a:normAutofit/>
          </a:bodyPr>
          <a:lstStyle/>
          <a:p>
            <a:r>
              <a:rPr lang="en-US" sz="4000" dirty="0">
                <a:solidFill>
                  <a:schemeClr val="bg2"/>
                </a:solidFill>
              </a:rPr>
              <a:t>How we see and process art.</a:t>
            </a:r>
          </a:p>
        </p:txBody>
      </p:sp>
    </p:spTree>
    <p:extLst>
      <p:ext uri="{BB962C8B-B14F-4D97-AF65-F5344CB8AC3E}">
        <p14:creationId xmlns:p14="http://schemas.microsoft.com/office/powerpoint/2010/main" val="31238826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615189" y="609224"/>
            <a:ext cx="7970513" cy="5803185"/>
          </a:xfrm>
        </p:spPr>
        <p:txBody>
          <a:bodyPr anchor="t">
            <a:normAutofit/>
          </a:bodyPr>
          <a:lstStyle/>
          <a:p>
            <a:pPr algn="l"/>
            <a:r>
              <a:rPr lang="en-US" sz="3200" dirty="0">
                <a:solidFill>
                  <a:schemeClr val="bg1"/>
                </a:solidFill>
              </a:rPr>
              <a:t>REVIEW</a:t>
            </a:r>
            <a:br>
              <a:rPr lang="en-US" sz="3200" dirty="0">
                <a:solidFill>
                  <a:schemeClr val="bg1"/>
                </a:solidFill>
              </a:rPr>
            </a:br>
            <a:br>
              <a:rPr lang="en-US" sz="3200" dirty="0">
                <a:solidFill>
                  <a:schemeClr val="bg1"/>
                </a:solidFill>
              </a:rPr>
            </a:br>
            <a:r>
              <a:rPr lang="en-US" sz="3200" dirty="0">
                <a:solidFill>
                  <a:schemeClr val="bg1"/>
                </a:solidFill>
              </a:rPr>
              <a:t>Physically, visual processing can be divided into three steps. They are: </a:t>
            </a:r>
            <a:br>
              <a:rPr lang="en-US" sz="3200" dirty="0">
                <a:solidFill>
                  <a:schemeClr val="bg1"/>
                </a:solidFill>
              </a:rPr>
            </a:br>
            <a:br>
              <a:rPr lang="en-US" sz="3200" dirty="0">
                <a:solidFill>
                  <a:schemeClr val="bg1"/>
                </a:solidFill>
              </a:rPr>
            </a:br>
            <a:r>
              <a:rPr lang="en-US" sz="3200" dirty="0">
                <a:solidFill>
                  <a:schemeClr val="bg1"/>
                </a:solidFill>
              </a:rPr>
              <a:t>reception —&gt; extraction —&gt; inference</a:t>
            </a:r>
          </a:p>
        </p:txBody>
      </p:sp>
    </p:spTree>
    <p:extLst>
      <p:ext uri="{BB962C8B-B14F-4D97-AF65-F5344CB8AC3E}">
        <p14:creationId xmlns:p14="http://schemas.microsoft.com/office/powerpoint/2010/main" val="222053662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615189" y="609224"/>
            <a:ext cx="7970513" cy="5803185"/>
          </a:xfrm>
        </p:spPr>
        <p:txBody>
          <a:bodyPr anchor="t">
            <a:normAutofit/>
          </a:bodyPr>
          <a:lstStyle/>
          <a:p>
            <a:pPr algn="l"/>
            <a:r>
              <a:rPr lang="en-US" sz="3200" dirty="0">
                <a:solidFill>
                  <a:srgbClr val="FFFFFF"/>
                </a:solidFill>
              </a:rPr>
              <a:t>REVIEW</a:t>
            </a:r>
            <a:br>
              <a:rPr lang="en-US" sz="3200" dirty="0">
                <a:solidFill>
                  <a:srgbClr val="FFFFFF"/>
                </a:solidFill>
              </a:rPr>
            </a:br>
            <a:br>
              <a:rPr lang="en-US" sz="3200" dirty="0">
                <a:solidFill>
                  <a:srgbClr val="FFFFFF"/>
                </a:solidFill>
              </a:rPr>
            </a:br>
            <a:r>
              <a:rPr lang="en-US" sz="3200" dirty="0">
                <a:solidFill>
                  <a:srgbClr val="FFFFFF"/>
                </a:solidFill>
              </a:rPr>
              <a:t>All people are or can be creative, but not all people possess the energy, ingenuity, and courage of conviction that are required to make art.</a:t>
            </a:r>
          </a:p>
        </p:txBody>
      </p:sp>
    </p:spTree>
    <p:extLst>
      <p:ext uri="{BB962C8B-B14F-4D97-AF65-F5344CB8AC3E}">
        <p14:creationId xmlns:p14="http://schemas.microsoft.com/office/powerpoint/2010/main" val="21790638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615189" y="609224"/>
            <a:ext cx="7970513" cy="5803185"/>
          </a:xfrm>
        </p:spPr>
        <p:txBody>
          <a:bodyPr anchor="t">
            <a:normAutofit/>
          </a:bodyPr>
          <a:lstStyle/>
          <a:p>
            <a:pPr algn="l"/>
            <a:r>
              <a:rPr lang="en-US" sz="3200" dirty="0">
                <a:solidFill>
                  <a:srgbClr val="FFFFFF"/>
                </a:solidFill>
              </a:rPr>
              <a:t>REVIEW</a:t>
            </a:r>
            <a:br>
              <a:rPr lang="en-US" sz="3200" dirty="0">
                <a:solidFill>
                  <a:srgbClr val="FFFFFF"/>
                </a:solidFill>
              </a:rPr>
            </a:br>
            <a:br>
              <a:rPr lang="en-US" sz="3200" dirty="0">
                <a:solidFill>
                  <a:srgbClr val="FFFFFF"/>
                </a:solidFill>
              </a:rPr>
            </a:br>
            <a:r>
              <a:rPr lang="en-US" sz="3200" dirty="0">
                <a:solidFill>
                  <a:srgbClr val="FFFFFF"/>
                </a:solidFill>
              </a:rPr>
              <a:t>While differing from culture to culture and from time to time, the term, “aesthetic,” refers to our sense of the beautiful.</a:t>
            </a:r>
          </a:p>
        </p:txBody>
      </p:sp>
    </p:spTree>
    <p:extLst>
      <p:ext uri="{BB962C8B-B14F-4D97-AF65-F5344CB8AC3E}">
        <p14:creationId xmlns:p14="http://schemas.microsoft.com/office/powerpoint/2010/main" val="40967831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615189" y="609224"/>
            <a:ext cx="7970513" cy="7421653"/>
          </a:xfrm>
        </p:spPr>
        <p:txBody>
          <a:bodyPr anchor="t">
            <a:normAutofit/>
          </a:bodyPr>
          <a:lstStyle/>
          <a:p>
            <a:pPr algn="l"/>
            <a:r>
              <a:rPr lang="en-US" sz="3200" dirty="0">
                <a:solidFill>
                  <a:srgbClr val="FFFFFF"/>
                </a:solidFill>
              </a:rPr>
              <a:t>REVIEW</a:t>
            </a:r>
            <a:br>
              <a:rPr lang="en-US" sz="3200" dirty="0">
                <a:solidFill>
                  <a:srgbClr val="FFFFFF"/>
                </a:solidFill>
              </a:rPr>
            </a:br>
            <a:br>
              <a:rPr lang="en-US" sz="3200" dirty="0">
                <a:solidFill>
                  <a:srgbClr val="FFFFFF"/>
                </a:solidFill>
              </a:rPr>
            </a:br>
            <a:r>
              <a:rPr lang="en-US" sz="3200" dirty="0">
                <a:solidFill>
                  <a:srgbClr val="FFFFFF"/>
                </a:solidFill>
              </a:rPr>
              <a:t>Generally, we refer to works of art as either representational or abstract.</a:t>
            </a:r>
            <a:br>
              <a:rPr lang="en-US" sz="3200" dirty="0">
                <a:solidFill>
                  <a:srgbClr val="FFFFFF"/>
                </a:solidFill>
              </a:rPr>
            </a:br>
            <a:endParaRPr lang="en-US" sz="3200" dirty="0">
              <a:solidFill>
                <a:srgbClr val="FFFFFF"/>
              </a:solidFill>
            </a:endParaRPr>
          </a:p>
        </p:txBody>
      </p:sp>
    </p:spTree>
    <p:extLst>
      <p:ext uri="{BB962C8B-B14F-4D97-AF65-F5344CB8AC3E}">
        <p14:creationId xmlns:p14="http://schemas.microsoft.com/office/powerpoint/2010/main" val="34547488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615189" y="609224"/>
            <a:ext cx="7970513" cy="7421653"/>
          </a:xfrm>
        </p:spPr>
        <p:txBody>
          <a:bodyPr anchor="t">
            <a:normAutofit/>
          </a:bodyPr>
          <a:lstStyle/>
          <a:p>
            <a:pPr algn="l"/>
            <a:r>
              <a:rPr lang="en-US" sz="3200" dirty="0">
                <a:solidFill>
                  <a:schemeClr val="bg1"/>
                </a:solidFill>
              </a:rPr>
              <a:t>REVIEW</a:t>
            </a:r>
            <a:br>
              <a:rPr lang="en-US" sz="3200" dirty="0">
                <a:solidFill>
                  <a:schemeClr val="bg1"/>
                </a:solidFill>
              </a:rPr>
            </a:br>
            <a:br>
              <a:rPr lang="en-US" sz="3200" dirty="0">
                <a:solidFill>
                  <a:schemeClr val="bg1"/>
                </a:solidFill>
              </a:rPr>
            </a:br>
            <a:r>
              <a:rPr lang="en-US" sz="3200" dirty="0">
                <a:solidFill>
                  <a:schemeClr val="bg1"/>
                </a:solidFill>
              </a:rPr>
              <a:t>Old Mick </a:t>
            </a:r>
            <a:r>
              <a:rPr lang="en-US" sz="3200" dirty="0" err="1">
                <a:solidFill>
                  <a:schemeClr val="bg1"/>
                </a:solidFill>
              </a:rPr>
              <a:t>Tjakamarra</a:t>
            </a:r>
            <a:r>
              <a:rPr lang="en-US" sz="3200" dirty="0">
                <a:solidFill>
                  <a:schemeClr val="bg1"/>
                </a:solidFill>
              </a:rPr>
              <a:t>, made a painting </a:t>
            </a:r>
            <a:r>
              <a:rPr lang="en-US" sz="3200" i="1" dirty="0">
                <a:solidFill>
                  <a:schemeClr val="bg1"/>
                </a:solidFill>
              </a:rPr>
              <a:t>that </a:t>
            </a:r>
            <a:r>
              <a:rPr lang="en-US" sz="3200" dirty="0">
                <a:solidFill>
                  <a:schemeClr val="bg1"/>
                </a:solidFill>
              </a:rPr>
              <a:t>depicts the landscape of </a:t>
            </a:r>
            <a:r>
              <a:rPr lang="en-US" sz="3200" dirty="0" err="1">
                <a:solidFill>
                  <a:schemeClr val="bg1"/>
                </a:solidFill>
              </a:rPr>
              <a:t>Papunya</a:t>
            </a:r>
            <a:r>
              <a:rPr lang="en-US" sz="3200" dirty="0">
                <a:solidFill>
                  <a:schemeClr val="bg1"/>
                </a:solidFill>
              </a:rPr>
              <a:t> Tula, </a:t>
            </a:r>
            <a:r>
              <a:rPr lang="en-US" sz="3200" dirty="0" err="1">
                <a:solidFill>
                  <a:schemeClr val="bg1"/>
                </a:solidFill>
              </a:rPr>
              <a:t>Austrailia</a:t>
            </a:r>
            <a:r>
              <a:rPr lang="en-US" sz="3200" dirty="0">
                <a:solidFill>
                  <a:schemeClr val="bg1"/>
                </a:solidFill>
              </a:rPr>
              <a:t>. What is the title of the painting?</a:t>
            </a:r>
          </a:p>
        </p:txBody>
      </p:sp>
    </p:spTree>
    <p:extLst>
      <p:ext uri="{BB962C8B-B14F-4D97-AF65-F5344CB8AC3E}">
        <p14:creationId xmlns:p14="http://schemas.microsoft.com/office/powerpoint/2010/main" val="16088181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615189" y="609224"/>
            <a:ext cx="7970513" cy="7421653"/>
          </a:xfrm>
        </p:spPr>
        <p:txBody>
          <a:bodyPr anchor="t">
            <a:normAutofit/>
          </a:bodyPr>
          <a:lstStyle/>
          <a:p>
            <a:pPr algn="l"/>
            <a:r>
              <a:rPr lang="en-US" sz="3200" dirty="0">
                <a:solidFill>
                  <a:srgbClr val="FFFFFF"/>
                </a:solidFill>
              </a:rPr>
              <a:t>REVIEW</a:t>
            </a:r>
            <a:br>
              <a:rPr lang="en-US" sz="3200" dirty="0">
                <a:solidFill>
                  <a:srgbClr val="FFFFFF"/>
                </a:solidFill>
              </a:rPr>
            </a:br>
            <a:br>
              <a:rPr lang="en-US" sz="3200" dirty="0">
                <a:solidFill>
                  <a:srgbClr val="FFFFFF"/>
                </a:solidFill>
              </a:rPr>
            </a:br>
            <a:r>
              <a:rPr lang="en-US" sz="3200" dirty="0">
                <a:solidFill>
                  <a:srgbClr val="FFFFFF"/>
                </a:solidFill>
              </a:rPr>
              <a:t>What art term is used to define what a work of art expresses or means (or suggests to the viewer’s imagination)?</a:t>
            </a:r>
          </a:p>
        </p:txBody>
      </p:sp>
    </p:spTree>
    <p:extLst>
      <p:ext uri="{BB962C8B-B14F-4D97-AF65-F5344CB8AC3E}">
        <p14:creationId xmlns:p14="http://schemas.microsoft.com/office/powerpoint/2010/main" val="23180634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615189" y="609224"/>
            <a:ext cx="7970513" cy="7421653"/>
          </a:xfrm>
        </p:spPr>
        <p:txBody>
          <a:bodyPr anchor="t">
            <a:normAutofit/>
          </a:bodyPr>
          <a:lstStyle/>
          <a:p>
            <a:pPr algn="l"/>
            <a:r>
              <a:rPr lang="en-US" sz="3200" dirty="0">
                <a:solidFill>
                  <a:srgbClr val="FFFFFF"/>
                </a:solidFill>
              </a:rPr>
              <a:t>REVIEW</a:t>
            </a:r>
            <a:br>
              <a:rPr lang="en-US" sz="3200" dirty="0">
                <a:solidFill>
                  <a:srgbClr val="FFFFFF"/>
                </a:solidFill>
              </a:rPr>
            </a:br>
            <a:br>
              <a:rPr lang="en-US" sz="3200" dirty="0">
                <a:solidFill>
                  <a:srgbClr val="FFFFFF"/>
                </a:solidFill>
              </a:rPr>
            </a:br>
            <a:r>
              <a:rPr lang="en-US" sz="3200" dirty="0">
                <a:solidFill>
                  <a:srgbClr val="FFFFFF"/>
                </a:solidFill>
              </a:rPr>
              <a:t>What is the term used when cultural conventions are often carried forward from one generation to the next by means of a system of visual images the meaning of which is widely understood by a given culture?</a:t>
            </a:r>
          </a:p>
        </p:txBody>
      </p:sp>
    </p:spTree>
    <p:extLst>
      <p:ext uri="{BB962C8B-B14F-4D97-AF65-F5344CB8AC3E}">
        <p14:creationId xmlns:p14="http://schemas.microsoft.com/office/powerpoint/2010/main" val="37398012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615189" y="609224"/>
            <a:ext cx="7970513" cy="7421653"/>
          </a:xfrm>
        </p:spPr>
        <p:txBody>
          <a:bodyPr anchor="t">
            <a:normAutofit/>
          </a:bodyPr>
          <a:lstStyle/>
          <a:p>
            <a:pPr algn="l"/>
            <a:r>
              <a:rPr lang="en-US" sz="3200" dirty="0">
                <a:solidFill>
                  <a:schemeClr val="bg1"/>
                </a:solidFill>
              </a:rPr>
              <a:t>REVIEW</a:t>
            </a:r>
            <a:br>
              <a:rPr lang="en-US" sz="3200" dirty="0">
                <a:solidFill>
                  <a:schemeClr val="bg1"/>
                </a:solidFill>
              </a:rPr>
            </a:br>
            <a:br>
              <a:rPr lang="en-US" sz="3200" dirty="0">
                <a:solidFill>
                  <a:schemeClr val="bg1"/>
                </a:solidFill>
              </a:rPr>
            </a:br>
            <a:r>
              <a:rPr lang="en-US" sz="3200" dirty="0">
                <a:solidFill>
                  <a:schemeClr val="bg1"/>
                </a:solidFill>
              </a:rPr>
              <a:t>What do we call art that is so realistic that it creates an illusion that “fools the eye”?</a:t>
            </a:r>
          </a:p>
        </p:txBody>
      </p:sp>
    </p:spTree>
    <p:extLst>
      <p:ext uri="{BB962C8B-B14F-4D97-AF65-F5344CB8AC3E}">
        <p14:creationId xmlns:p14="http://schemas.microsoft.com/office/powerpoint/2010/main" val="39043199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615189" y="609224"/>
            <a:ext cx="7970513" cy="7421653"/>
          </a:xfrm>
        </p:spPr>
        <p:txBody>
          <a:bodyPr anchor="t">
            <a:normAutofit/>
          </a:bodyPr>
          <a:lstStyle/>
          <a:p>
            <a:pPr algn="l"/>
            <a:r>
              <a:rPr lang="en-US" sz="3200" dirty="0">
                <a:solidFill>
                  <a:schemeClr val="bg1"/>
                </a:solidFill>
              </a:rPr>
              <a:t>REVIEW</a:t>
            </a:r>
            <a:br>
              <a:rPr lang="en-US" sz="3200" dirty="0">
                <a:solidFill>
                  <a:schemeClr val="bg1"/>
                </a:solidFill>
              </a:rPr>
            </a:br>
            <a:br>
              <a:rPr lang="en-US" sz="3200" dirty="0">
                <a:solidFill>
                  <a:schemeClr val="bg1"/>
                </a:solidFill>
              </a:rPr>
            </a:br>
            <a:r>
              <a:rPr lang="en-US" sz="3200" dirty="0">
                <a:solidFill>
                  <a:schemeClr val="bg1"/>
                </a:solidFill>
              </a:rPr>
              <a:t>What do we call art and artists who are considered historically ahead of their time?</a:t>
            </a:r>
          </a:p>
        </p:txBody>
      </p:sp>
    </p:spTree>
    <p:extLst>
      <p:ext uri="{BB962C8B-B14F-4D97-AF65-F5344CB8AC3E}">
        <p14:creationId xmlns:p14="http://schemas.microsoft.com/office/powerpoint/2010/main" val="773717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117165"/>
            <a:ext cx="8363982" cy="4974052"/>
          </a:xfrm>
        </p:spPr>
        <p:txBody>
          <a:bodyPr anchor="t">
            <a:normAutofit/>
          </a:bodyPr>
          <a:lstStyle/>
          <a:p>
            <a:pPr algn="l"/>
            <a:r>
              <a:rPr lang="en-US" sz="3200" dirty="0">
                <a:solidFill>
                  <a:schemeClr val="bg1"/>
                </a:solidFill>
              </a:rPr>
              <a:t>In the process of seeing art, the act is not just a direct recording of the reality. Seeing is both a physical and psychological process. Physically, visual processing can be divided into three steps. They are: </a:t>
            </a:r>
            <a:br>
              <a:rPr lang="en-US" sz="4000" dirty="0">
                <a:solidFill>
                  <a:schemeClr val="bg1"/>
                </a:solidFill>
              </a:rPr>
            </a:br>
            <a:br>
              <a:rPr lang="en-US" sz="4000" dirty="0">
                <a:solidFill>
                  <a:schemeClr val="bg1"/>
                </a:solidFill>
              </a:rPr>
            </a:br>
            <a:r>
              <a:rPr lang="en-US" sz="4000" dirty="0">
                <a:solidFill>
                  <a:schemeClr val="bg1"/>
                </a:solidFill>
              </a:rPr>
              <a:t>reception —&gt; extraction —&gt; inference</a:t>
            </a:r>
          </a:p>
        </p:txBody>
      </p:sp>
    </p:spTree>
    <p:extLst>
      <p:ext uri="{BB962C8B-B14F-4D97-AF65-F5344CB8AC3E}">
        <p14:creationId xmlns:p14="http://schemas.microsoft.com/office/powerpoint/2010/main" val="2046675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388421"/>
            <a:ext cx="8363982" cy="3296941"/>
          </a:xfrm>
        </p:spPr>
        <p:txBody>
          <a:bodyPr anchor="t">
            <a:normAutofit/>
          </a:bodyPr>
          <a:lstStyle/>
          <a:p>
            <a:pPr algn="l"/>
            <a:r>
              <a:rPr lang="en-US" sz="2800" dirty="0">
                <a:solidFill>
                  <a:schemeClr val="bg1"/>
                </a:solidFill>
              </a:rPr>
              <a:t>RECEPTON:  light enters the eye — seeing with nervous system. </a:t>
            </a:r>
            <a:br>
              <a:rPr lang="en-US" sz="2800" dirty="0">
                <a:solidFill>
                  <a:schemeClr val="bg1"/>
                </a:solidFill>
              </a:rPr>
            </a:br>
            <a:br>
              <a:rPr lang="en-US" sz="2800" dirty="0">
                <a:solidFill>
                  <a:schemeClr val="bg1"/>
                </a:solidFill>
              </a:rPr>
            </a:br>
            <a:r>
              <a:rPr lang="en-US" sz="2800" dirty="0">
                <a:solidFill>
                  <a:schemeClr val="bg1"/>
                </a:solidFill>
              </a:rPr>
              <a:t>EXTRACTION: sensors in the retina edit the light.</a:t>
            </a:r>
            <a:br>
              <a:rPr lang="en-US" sz="2800" dirty="0">
                <a:solidFill>
                  <a:schemeClr val="bg1"/>
                </a:solidFill>
              </a:rPr>
            </a:br>
            <a:br>
              <a:rPr lang="en-US" sz="2800" dirty="0">
                <a:solidFill>
                  <a:schemeClr val="bg1"/>
                </a:solidFill>
              </a:rPr>
            </a:br>
            <a:r>
              <a:rPr lang="en-US" sz="2800" dirty="0">
                <a:solidFill>
                  <a:schemeClr val="bg1"/>
                </a:solidFill>
              </a:rPr>
              <a:t>INFERENCE: visual cortex processes the information the retina sends it.</a:t>
            </a:r>
          </a:p>
        </p:txBody>
      </p:sp>
      <p:pic>
        <p:nvPicPr>
          <p:cNvPr id="2" name="Picture 1"/>
          <p:cNvPicPr>
            <a:picLocks noChangeAspect="1"/>
          </p:cNvPicPr>
          <p:nvPr/>
        </p:nvPicPr>
        <p:blipFill>
          <a:blip r:embed="rId2"/>
          <a:stretch>
            <a:fillRect/>
          </a:stretch>
        </p:blipFill>
        <p:spPr>
          <a:xfrm>
            <a:off x="4560848" y="3435507"/>
            <a:ext cx="4058219" cy="3110145"/>
          </a:xfrm>
          <a:prstGeom prst="rect">
            <a:avLst/>
          </a:prstGeom>
        </p:spPr>
      </p:pic>
    </p:spTree>
    <p:extLst>
      <p:ext uri="{BB962C8B-B14F-4D97-AF65-F5344CB8AC3E}">
        <p14:creationId xmlns:p14="http://schemas.microsoft.com/office/powerpoint/2010/main" val="295288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35993" y="560201"/>
            <a:ext cx="3848071" cy="5755422"/>
          </a:xfrm>
          <a:prstGeom prst="rect">
            <a:avLst/>
          </a:prstGeom>
          <a:noFill/>
        </p:spPr>
        <p:txBody>
          <a:bodyPr wrap="square" rtlCol="0">
            <a:spAutoFit/>
          </a:bodyPr>
          <a:lstStyle/>
          <a:p>
            <a:r>
              <a:rPr lang="en-US" sz="2800" b="1" dirty="0">
                <a:solidFill>
                  <a:srgbClr val="FFFFFF"/>
                </a:solidFill>
              </a:rPr>
              <a:t>Richard Hass</a:t>
            </a:r>
          </a:p>
          <a:p>
            <a:r>
              <a:rPr lang="en-US" sz="2800" dirty="0">
                <a:solidFill>
                  <a:schemeClr val="accent6">
                    <a:lumMod val="60000"/>
                    <a:lumOff val="40000"/>
                  </a:schemeClr>
                </a:solidFill>
              </a:rPr>
              <a:t>Trompe-l’oeil illusion </a:t>
            </a:r>
            <a:r>
              <a:rPr lang="en-US" sz="2800" dirty="0">
                <a:solidFill>
                  <a:srgbClr val="FFFFFF"/>
                </a:solidFill>
              </a:rPr>
              <a:t>painting on the exterior of the Oregon Historical Society Headquarters.</a:t>
            </a:r>
          </a:p>
          <a:p>
            <a:endParaRPr lang="en-US" sz="2800" dirty="0">
              <a:solidFill>
                <a:srgbClr val="FFFFFF"/>
              </a:solidFill>
            </a:endParaRPr>
          </a:p>
          <a:p>
            <a:r>
              <a:rPr lang="en-US" sz="2800" dirty="0">
                <a:solidFill>
                  <a:srgbClr val="FFFFFF"/>
                </a:solidFill>
              </a:rPr>
              <a:t>In this case, the purpose is to recreate the architecture by painting and illusion on the building, without </a:t>
            </a:r>
            <a:r>
              <a:rPr lang="en-US" sz="2800" dirty="0" err="1">
                <a:solidFill>
                  <a:srgbClr val="FFFFFF"/>
                </a:solidFill>
              </a:rPr>
              <a:t>rebuiilding</a:t>
            </a:r>
            <a:r>
              <a:rPr lang="en-US" sz="2800" dirty="0">
                <a:solidFill>
                  <a:srgbClr val="FFFFFF"/>
                </a:solidFill>
              </a:rPr>
              <a:t> or modifying the structure</a:t>
            </a:r>
            <a:r>
              <a:rPr lang="en-US" sz="3200" dirty="0">
                <a:solidFill>
                  <a:srgbClr val="FFFFFF"/>
                </a:solidFill>
              </a:rPr>
              <a:t>.</a:t>
            </a:r>
          </a:p>
        </p:txBody>
      </p:sp>
      <p:pic>
        <p:nvPicPr>
          <p:cNvPr id="2" name="Picture 1"/>
          <p:cNvPicPr>
            <a:picLocks noChangeAspect="1"/>
          </p:cNvPicPr>
          <p:nvPr/>
        </p:nvPicPr>
        <p:blipFill rotWithShape="1">
          <a:blip r:embed="rId2"/>
          <a:srcRect t="5346" b="17142"/>
          <a:stretch/>
        </p:blipFill>
        <p:spPr>
          <a:xfrm>
            <a:off x="4757678" y="947044"/>
            <a:ext cx="4107131" cy="4756745"/>
          </a:xfrm>
          <a:prstGeom prst="rect">
            <a:avLst/>
          </a:prstGeom>
        </p:spPr>
      </p:pic>
    </p:spTree>
    <p:extLst>
      <p:ext uri="{BB962C8B-B14F-4D97-AF65-F5344CB8AC3E}">
        <p14:creationId xmlns:p14="http://schemas.microsoft.com/office/powerpoint/2010/main" val="2834616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4653125"/>
            <a:ext cx="8363982" cy="2498822"/>
          </a:xfrm>
        </p:spPr>
        <p:txBody>
          <a:bodyPr anchor="t">
            <a:normAutofit fontScale="90000"/>
          </a:bodyPr>
          <a:lstStyle/>
          <a:p>
            <a:pPr algn="l"/>
            <a:r>
              <a:rPr lang="en-US" sz="3200" dirty="0">
                <a:solidFill>
                  <a:srgbClr val="FFFFFF"/>
                </a:solidFill>
              </a:rPr>
              <a:t>Using “active seeing ” Jasper Johns uses the image of the American Flag to see in a new way, filtering our perception through history, fears, prejudices, emotions, and beliefs.</a:t>
            </a:r>
            <a:br>
              <a:rPr lang="en-US" sz="3200" dirty="0">
                <a:solidFill>
                  <a:srgbClr val="FFFFFF"/>
                </a:solidFill>
              </a:rPr>
            </a:br>
            <a:endParaRPr lang="en-US" sz="3200" dirty="0">
              <a:solidFill>
                <a:srgbClr val="FFFFFF"/>
              </a:solidFill>
            </a:endParaRPr>
          </a:p>
        </p:txBody>
      </p:sp>
      <p:pic>
        <p:nvPicPr>
          <p:cNvPr id="4" name="Picture 3"/>
          <p:cNvPicPr>
            <a:picLocks noChangeAspect="1"/>
          </p:cNvPicPr>
          <p:nvPr/>
        </p:nvPicPr>
        <p:blipFill>
          <a:blip r:embed="rId2"/>
          <a:stretch>
            <a:fillRect/>
          </a:stretch>
        </p:blipFill>
        <p:spPr>
          <a:xfrm>
            <a:off x="1614596" y="375048"/>
            <a:ext cx="5683381" cy="3996701"/>
          </a:xfrm>
          <a:prstGeom prst="rect">
            <a:avLst/>
          </a:prstGeom>
        </p:spPr>
      </p:pic>
    </p:spTree>
    <p:extLst>
      <p:ext uri="{BB962C8B-B14F-4D97-AF65-F5344CB8AC3E}">
        <p14:creationId xmlns:p14="http://schemas.microsoft.com/office/powerpoint/2010/main" val="4037937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880404"/>
            <a:ext cx="8363982" cy="1616350"/>
          </a:xfrm>
        </p:spPr>
        <p:txBody>
          <a:bodyPr anchor="t">
            <a:normAutofit fontScale="90000"/>
          </a:bodyPr>
          <a:lstStyle/>
          <a:p>
            <a:pPr algn="l"/>
            <a:r>
              <a:rPr lang="en-US" sz="4000" dirty="0">
                <a:solidFill>
                  <a:schemeClr val="bg1"/>
                </a:solidFill>
              </a:rPr>
              <a:t>The Elements of Design are with what we design and make art:</a:t>
            </a:r>
            <a:br>
              <a:rPr lang="en-US" sz="4000" dirty="0">
                <a:solidFill>
                  <a:schemeClr val="bg1"/>
                </a:solidFill>
              </a:rPr>
            </a:br>
            <a:endParaRPr lang="en-US" sz="4000" dirty="0">
              <a:solidFill>
                <a:schemeClr val="bg1"/>
              </a:solidFill>
            </a:endParaRPr>
          </a:p>
        </p:txBody>
      </p:sp>
      <p:sp>
        <p:nvSpPr>
          <p:cNvPr id="5" name="TextBox 4"/>
          <p:cNvSpPr txBox="1"/>
          <p:nvPr/>
        </p:nvSpPr>
        <p:spPr>
          <a:xfrm>
            <a:off x="2827510" y="2711989"/>
            <a:ext cx="3652408" cy="3477875"/>
          </a:xfrm>
          <a:prstGeom prst="rect">
            <a:avLst/>
          </a:prstGeom>
          <a:noFill/>
        </p:spPr>
        <p:txBody>
          <a:bodyPr wrap="square" rtlCol="0">
            <a:spAutoFit/>
          </a:bodyPr>
          <a:lstStyle/>
          <a:p>
            <a:r>
              <a:rPr lang="en-US" sz="4400" dirty="0">
                <a:solidFill>
                  <a:schemeClr val="bg1"/>
                </a:solidFill>
              </a:rPr>
              <a:t>Shape</a:t>
            </a:r>
            <a:br>
              <a:rPr lang="en-US" sz="4400" dirty="0">
                <a:solidFill>
                  <a:schemeClr val="bg1"/>
                </a:solidFill>
              </a:rPr>
            </a:br>
            <a:r>
              <a:rPr lang="en-US" sz="4400" dirty="0">
                <a:solidFill>
                  <a:schemeClr val="bg1"/>
                </a:solidFill>
              </a:rPr>
              <a:t>Tonal Value</a:t>
            </a:r>
            <a:br>
              <a:rPr lang="en-US" sz="4400" dirty="0">
                <a:solidFill>
                  <a:schemeClr val="bg1"/>
                </a:solidFill>
              </a:rPr>
            </a:br>
            <a:r>
              <a:rPr lang="en-US" sz="4400" dirty="0">
                <a:solidFill>
                  <a:schemeClr val="bg1"/>
                </a:solidFill>
              </a:rPr>
              <a:t>Line</a:t>
            </a:r>
            <a:br>
              <a:rPr lang="en-US" sz="4400" dirty="0">
                <a:solidFill>
                  <a:schemeClr val="bg1"/>
                </a:solidFill>
              </a:rPr>
            </a:br>
            <a:r>
              <a:rPr lang="en-US" sz="4400" dirty="0">
                <a:solidFill>
                  <a:schemeClr val="bg1"/>
                </a:solidFill>
              </a:rPr>
              <a:t>Texture</a:t>
            </a:r>
            <a:br>
              <a:rPr lang="en-US" sz="4400" dirty="0">
                <a:solidFill>
                  <a:schemeClr val="bg1"/>
                </a:solidFill>
              </a:rPr>
            </a:br>
            <a:r>
              <a:rPr lang="en-US" sz="4400" dirty="0">
                <a:solidFill>
                  <a:schemeClr val="bg1"/>
                </a:solidFill>
              </a:rPr>
              <a:t>Color</a:t>
            </a:r>
            <a:endParaRPr lang="en-US" sz="4400" dirty="0"/>
          </a:p>
        </p:txBody>
      </p:sp>
    </p:spTree>
    <p:extLst>
      <p:ext uri="{BB962C8B-B14F-4D97-AF65-F5344CB8AC3E}">
        <p14:creationId xmlns:p14="http://schemas.microsoft.com/office/powerpoint/2010/main" val="3311664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880403"/>
            <a:ext cx="8363982" cy="2240539"/>
          </a:xfrm>
        </p:spPr>
        <p:txBody>
          <a:bodyPr anchor="t">
            <a:normAutofit fontScale="90000"/>
          </a:bodyPr>
          <a:lstStyle/>
          <a:p>
            <a:pPr algn="l"/>
            <a:r>
              <a:rPr lang="en-US" sz="4000" dirty="0">
                <a:solidFill>
                  <a:schemeClr val="bg1"/>
                </a:solidFill>
              </a:rPr>
              <a:t>Composition is another word for Design. Composition is accomplished by applying the Principles of Design:</a:t>
            </a:r>
            <a:br>
              <a:rPr lang="en-US" sz="4000" dirty="0">
                <a:solidFill>
                  <a:schemeClr val="bg1"/>
                </a:solidFill>
              </a:rPr>
            </a:br>
            <a:br>
              <a:rPr lang="en-US" sz="4000" dirty="0">
                <a:solidFill>
                  <a:schemeClr val="bg1"/>
                </a:solidFill>
              </a:rPr>
            </a:br>
            <a:endParaRPr lang="en-US" sz="4000" dirty="0">
              <a:solidFill>
                <a:schemeClr val="bg1"/>
              </a:solidFill>
            </a:endParaRPr>
          </a:p>
        </p:txBody>
      </p:sp>
      <p:sp>
        <p:nvSpPr>
          <p:cNvPr id="2" name="TextBox 1"/>
          <p:cNvSpPr txBox="1"/>
          <p:nvPr/>
        </p:nvSpPr>
        <p:spPr>
          <a:xfrm>
            <a:off x="1772640" y="3336180"/>
            <a:ext cx="3652408" cy="2800767"/>
          </a:xfrm>
          <a:prstGeom prst="rect">
            <a:avLst/>
          </a:prstGeom>
          <a:noFill/>
        </p:spPr>
        <p:txBody>
          <a:bodyPr wrap="square" rtlCol="0">
            <a:spAutoFit/>
          </a:bodyPr>
          <a:lstStyle/>
          <a:p>
            <a:r>
              <a:rPr lang="en-US" sz="3600" dirty="0">
                <a:solidFill>
                  <a:schemeClr val="bg1"/>
                </a:solidFill>
              </a:rPr>
              <a:t>Emphasis</a:t>
            </a:r>
          </a:p>
          <a:p>
            <a:r>
              <a:rPr lang="en-US" sz="3600" dirty="0">
                <a:solidFill>
                  <a:schemeClr val="bg1"/>
                </a:solidFill>
              </a:rPr>
              <a:t>Contrast</a:t>
            </a:r>
          </a:p>
          <a:p>
            <a:r>
              <a:rPr lang="en-US" sz="3600" dirty="0">
                <a:solidFill>
                  <a:schemeClr val="bg1"/>
                </a:solidFill>
              </a:rPr>
              <a:t>Balance</a:t>
            </a:r>
          </a:p>
          <a:p>
            <a:r>
              <a:rPr lang="en-US" sz="3600" dirty="0" err="1">
                <a:solidFill>
                  <a:schemeClr val="bg1"/>
                </a:solidFill>
              </a:rPr>
              <a:t>Directon</a:t>
            </a:r>
            <a:endParaRPr lang="en-US" sz="3600" dirty="0">
              <a:solidFill>
                <a:schemeClr val="bg1"/>
              </a:solidFill>
            </a:endParaRPr>
          </a:p>
          <a:p>
            <a:endParaRPr lang="en-US" sz="3200" dirty="0"/>
          </a:p>
        </p:txBody>
      </p:sp>
      <p:sp>
        <p:nvSpPr>
          <p:cNvPr id="5" name="TextBox 4"/>
          <p:cNvSpPr txBox="1"/>
          <p:nvPr/>
        </p:nvSpPr>
        <p:spPr>
          <a:xfrm>
            <a:off x="4463632" y="3336180"/>
            <a:ext cx="3652408" cy="2800767"/>
          </a:xfrm>
          <a:prstGeom prst="rect">
            <a:avLst/>
          </a:prstGeom>
          <a:noFill/>
        </p:spPr>
        <p:txBody>
          <a:bodyPr wrap="square" rtlCol="0">
            <a:spAutoFit/>
          </a:bodyPr>
          <a:lstStyle/>
          <a:p>
            <a:r>
              <a:rPr lang="en-US" sz="3600" dirty="0">
                <a:solidFill>
                  <a:schemeClr val="bg1"/>
                </a:solidFill>
              </a:rPr>
              <a:t>Variety</a:t>
            </a:r>
          </a:p>
          <a:p>
            <a:r>
              <a:rPr lang="en-US" sz="3600" dirty="0">
                <a:solidFill>
                  <a:schemeClr val="bg1"/>
                </a:solidFill>
              </a:rPr>
              <a:t>Rhythm</a:t>
            </a:r>
          </a:p>
          <a:p>
            <a:r>
              <a:rPr lang="en-US" sz="3600" dirty="0">
                <a:solidFill>
                  <a:schemeClr val="bg1"/>
                </a:solidFill>
              </a:rPr>
              <a:t>Movement</a:t>
            </a:r>
          </a:p>
          <a:p>
            <a:r>
              <a:rPr lang="en-US" sz="3600" dirty="0">
                <a:solidFill>
                  <a:schemeClr val="bg1"/>
                </a:solidFill>
              </a:rPr>
              <a:t>Harmony</a:t>
            </a:r>
          </a:p>
          <a:p>
            <a:endParaRPr lang="en-US" sz="3200" dirty="0"/>
          </a:p>
        </p:txBody>
      </p:sp>
    </p:spTree>
    <p:extLst>
      <p:ext uri="{BB962C8B-B14F-4D97-AF65-F5344CB8AC3E}">
        <p14:creationId xmlns:p14="http://schemas.microsoft.com/office/powerpoint/2010/main" val="808656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610128" y="743518"/>
            <a:ext cx="7718398" cy="5553007"/>
          </a:xfrm>
        </p:spPr>
        <p:txBody>
          <a:bodyPr anchor="t">
            <a:normAutofit fontScale="90000"/>
          </a:bodyPr>
          <a:lstStyle/>
          <a:p>
            <a:pPr algn="l"/>
            <a:r>
              <a:rPr lang="en-US" sz="3200" dirty="0">
                <a:solidFill>
                  <a:srgbClr val="FF0000"/>
                </a:solidFill>
              </a:rPr>
              <a:t>Art Appreciation </a:t>
            </a:r>
            <a:br>
              <a:rPr lang="en-US" sz="3200" dirty="0">
                <a:solidFill>
                  <a:srgbClr val="FF0000"/>
                </a:solidFill>
              </a:rPr>
            </a:br>
            <a:r>
              <a:rPr lang="en-US" sz="3200" dirty="0">
                <a:solidFill>
                  <a:srgbClr val="FF0000"/>
                </a:solidFill>
              </a:rPr>
              <a:t>Instructor: </a:t>
            </a:r>
            <a:r>
              <a:rPr lang="en-US" sz="3200" dirty="0">
                <a:solidFill>
                  <a:schemeClr val="bg2"/>
                </a:solidFill>
              </a:rPr>
              <a:t>Professor James S. Cost, MFA Art</a:t>
            </a:r>
            <a:br>
              <a:rPr lang="en-US" sz="3200" dirty="0">
                <a:solidFill>
                  <a:schemeClr val="bg2"/>
                </a:solidFill>
              </a:rPr>
            </a:br>
            <a:br>
              <a:rPr lang="en-US" sz="3200" dirty="0">
                <a:solidFill>
                  <a:schemeClr val="bg2"/>
                </a:solidFill>
              </a:rPr>
            </a:br>
            <a:r>
              <a:rPr lang="en-US" sz="3200" dirty="0" err="1">
                <a:solidFill>
                  <a:schemeClr val="accent2">
                    <a:lumMod val="40000"/>
                    <a:lumOff val="60000"/>
                  </a:schemeClr>
                </a:solidFill>
              </a:rPr>
              <a:t>Cel</a:t>
            </a:r>
            <a:r>
              <a:rPr lang="en-US" sz="3200" dirty="0">
                <a:solidFill>
                  <a:schemeClr val="accent2">
                    <a:lumMod val="40000"/>
                    <a:lumOff val="60000"/>
                  </a:schemeClr>
                </a:solidFill>
              </a:rPr>
              <a:t> Phone: </a:t>
            </a:r>
            <a:r>
              <a:rPr lang="en-US" sz="3200" dirty="0">
                <a:solidFill>
                  <a:schemeClr val="bg2"/>
                </a:solidFill>
              </a:rPr>
              <a:t>(806) 206-0099</a:t>
            </a:r>
            <a:br>
              <a:rPr lang="en-US" sz="3200" dirty="0">
                <a:solidFill>
                  <a:schemeClr val="bg2"/>
                </a:solidFill>
              </a:rPr>
            </a:br>
            <a:br>
              <a:rPr lang="en-US" sz="3200" dirty="0">
                <a:solidFill>
                  <a:schemeClr val="bg2"/>
                </a:solidFill>
              </a:rPr>
            </a:br>
            <a:r>
              <a:rPr lang="en-US" sz="3200" dirty="0">
                <a:solidFill>
                  <a:schemeClr val="accent6">
                    <a:lumMod val="60000"/>
                    <a:lumOff val="40000"/>
                  </a:schemeClr>
                </a:solidFill>
              </a:rPr>
              <a:t>Email: </a:t>
            </a:r>
            <a:r>
              <a:rPr lang="en-US" sz="3200" dirty="0" err="1">
                <a:solidFill>
                  <a:schemeClr val="bg2"/>
                </a:solidFill>
              </a:rPr>
              <a:t>jscost@actx.edu</a:t>
            </a:r>
            <a:br>
              <a:rPr lang="en-US" sz="3200" dirty="0">
                <a:solidFill>
                  <a:schemeClr val="bg2"/>
                </a:solidFill>
              </a:rPr>
            </a:br>
            <a:br>
              <a:rPr lang="en-US" sz="3200">
                <a:solidFill>
                  <a:schemeClr val="bg2"/>
                </a:solidFill>
              </a:rPr>
            </a:br>
            <a:r>
              <a:rPr lang="en-US" sz="3200">
                <a:solidFill>
                  <a:schemeClr val="tx2">
                    <a:lumMod val="40000"/>
                    <a:lumOff val="60000"/>
                  </a:schemeClr>
                </a:solidFill>
              </a:rPr>
              <a:t>Personal web </a:t>
            </a:r>
            <a:r>
              <a:rPr lang="en-US" sz="3200" dirty="0">
                <a:solidFill>
                  <a:schemeClr val="tx2">
                    <a:lumMod val="40000"/>
                    <a:lumOff val="60000"/>
                  </a:schemeClr>
                </a:solidFill>
              </a:rPr>
              <a:t>site: </a:t>
            </a:r>
            <a:r>
              <a:rPr lang="en-US" sz="3200" dirty="0" err="1">
                <a:solidFill>
                  <a:schemeClr val="bg2"/>
                </a:solidFill>
              </a:rPr>
              <a:t>www.stevencost.com</a:t>
            </a:r>
            <a:br>
              <a:rPr lang="en-US" sz="3200" dirty="0">
                <a:solidFill>
                  <a:schemeClr val="bg2"/>
                </a:solidFill>
              </a:rPr>
            </a:br>
            <a:br>
              <a:rPr lang="en-US" sz="3200" dirty="0">
                <a:solidFill>
                  <a:schemeClr val="bg2"/>
                </a:solidFill>
              </a:rPr>
            </a:br>
            <a:br>
              <a:rPr lang="en-US" sz="3200" dirty="0">
                <a:solidFill>
                  <a:schemeClr val="bg2"/>
                </a:solidFill>
              </a:rPr>
            </a:br>
            <a:endParaRPr lang="en-US" sz="4800" dirty="0">
              <a:solidFill>
                <a:schemeClr val="bg2">
                  <a:lumMod val="90000"/>
                </a:schemeClr>
              </a:solidFill>
            </a:endParaRPr>
          </a:p>
        </p:txBody>
      </p:sp>
    </p:spTree>
    <p:extLst>
      <p:ext uri="{BB962C8B-B14F-4D97-AF65-F5344CB8AC3E}">
        <p14:creationId xmlns:p14="http://schemas.microsoft.com/office/powerpoint/2010/main" val="696526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880403"/>
            <a:ext cx="8363982" cy="5633217"/>
          </a:xfrm>
        </p:spPr>
        <p:txBody>
          <a:bodyPr anchor="t">
            <a:normAutofit/>
          </a:bodyPr>
          <a:lstStyle/>
          <a:p>
            <a:pPr algn="l"/>
            <a:r>
              <a:rPr lang="en-US" sz="3600" dirty="0">
                <a:solidFill>
                  <a:schemeClr val="bg1"/>
                </a:solidFill>
              </a:rPr>
              <a:t>All people are or can be creative, but not all people possess the </a:t>
            </a:r>
            <a:r>
              <a:rPr lang="en-US" sz="3600" dirty="0">
                <a:solidFill>
                  <a:schemeClr val="accent6">
                    <a:lumMod val="75000"/>
                  </a:schemeClr>
                </a:solidFill>
              </a:rPr>
              <a:t>energy, ingenuity, and courage </a:t>
            </a:r>
            <a:r>
              <a:rPr lang="en-US" sz="3600" dirty="0">
                <a:solidFill>
                  <a:schemeClr val="accent4">
                    <a:lumMod val="20000"/>
                    <a:lumOff val="80000"/>
                  </a:schemeClr>
                </a:solidFill>
              </a:rPr>
              <a:t>of conviction </a:t>
            </a:r>
            <a:r>
              <a:rPr lang="en-US" sz="3600" dirty="0">
                <a:solidFill>
                  <a:schemeClr val="bg1"/>
                </a:solidFill>
              </a:rPr>
              <a:t>that are required to make art.</a:t>
            </a:r>
          </a:p>
        </p:txBody>
      </p:sp>
    </p:spTree>
    <p:extLst>
      <p:ext uri="{BB962C8B-B14F-4D97-AF65-F5344CB8AC3E}">
        <p14:creationId xmlns:p14="http://schemas.microsoft.com/office/powerpoint/2010/main" val="4090992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880403"/>
            <a:ext cx="8363982" cy="5633217"/>
          </a:xfrm>
        </p:spPr>
        <p:txBody>
          <a:bodyPr anchor="t">
            <a:normAutofit/>
          </a:bodyPr>
          <a:lstStyle/>
          <a:p>
            <a:pPr algn="l"/>
            <a:r>
              <a:rPr lang="en-US" sz="3600" dirty="0">
                <a:solidFill>
                  <a:schemeClr val="bg1"/>
                </a:solidFill>
              </a:rPr>
              <a:t>While differing from culture to culture and from time to time, the term, “</a:t>
            </a:r>
            <a:r>
              <a:rPr lang="en-US" sz="3600" dirty="0">
                <a:solidFill>
                  <a:schemeClr val="accent6">
                    <a:lumMod val="60000"/>
                    <a:lumOff val="40000"/>
                  </a:schemeClr>
                </a:solidFill>
              </a:rPr>
              <a:t>Aesthetic</a:t>
            </a:r>
            <a:r>
              <a:rPr lang="en-US" sz="3600" dirty="0">
                <a:solidFill>
                  <a:schemeClr val="bg1"/>
                </a:solidFill>
              </a:rPr>
              <a:t>,” refers to our sense of</a:t>
            </a:r>
            <a:br>
              <a:rPr lang="en-US" sz="3600" dirty="0">
                <a:solidFill>
                  <a:schemeClr val="bg1"/>
                </a:solidFill>
              </a:rPr>
            </a:br>
            <a:r>
              <a:rPr lang="en-US" sz="3600" dirty="0">
                <a:solidFill>
                  <a:schemeClr val="bg1"/>
                </a:solidFill>
              </a:rPr>
              <a:t>the beautiful.</a:t>
            </a:r>
          </a:p>
        </p:txBody>
      </p:sp>
    </p:spTree>
    <p:extLst>
      <p:ext uri="{BB962C8B-B14F-4D97-AF65-F5344CB8AC3E}">
        <p14:creationId xmlns:p14="http://schemas.microsoft.com/office/powerpoint/2010/main" val="1992223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39076"/>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095640"/>
            <a:ext cx="8363982" cy="3575009"/>
          </a:xfrm>
        </p:spPr>
        <p:txBody>
          <a:bodyPr anchor="t">
            <a:normAutofit/>
          </a:bodyPr>
          <a:lstStyle/>
          <a:p>
            <a:pPr algn="l"/>
            <a:r>
              <a:rPr lang="en-US" sz="3600" dirty="0">
                <a:solidFill>
                  <a:schemeClr val="bg1">
                    <a:lumMod val="95000"/>
                  </a:schemeClr>
                </a:solidFill>
              </a:rPr>
              <a:t>The art term “</a:t>
            </a:r>
            <a:r>
              <a:rPr lang="en-US" sz="3600" dirty="0">
                <a:solidFill>
                  <a:schemeClr val="accent2">
                    <a:lumMod val="60000"/>
                    <a:lumOff val="40000"/>
                  </a:schemeClr>
                </a:solidFill>
              </a:rPr>
              <a:t>CONTENT</a:t>
            </a:r>
            <a:r>
              <a:rPr lang="en-US" sz="3600" dirty="0">
                <a:solidFill>
                  <a:schemeClr val="bg1">
                    <a:lumMod val="95000"/>
                  </a:schemeClr>
                </a:solidFill>
              </a:rPr>
              <a:t>” is used to define what a work of art expresses or means (or suggests to the viewer’s imagination).</a:t>
            </a:r>
          </a:p>
        </p:txBody>
      </p:sp>
    </p:spTree>
    <p:extLst>
      <p:ext uri="{BB962C8B-B14F-4D97-AF65-F5344CB8AC3E}">
        <p14:creationId xmlns:p14="http://schemas.microsoft.com/office/powerpoint/2010/main" val="3375424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072047"/>
            <a:ext cx="8363982" cy="4203337"/>
          </a:xfrm>
        </p:spPr>
        <p:txBody>
          <a:bodyPr anchor="t">
            <a:normAutofit fontScale="90000"/>
          </a:bodyPr>
          <a:lstStyle/>
          <a:p>
            <a:pPr algn="l"/>
            <a:r>
              <a:rPr lang="en-US" sz="4000" dirty="0">
                <a:solidFill>
                  <a:schemeClr val="bg1"/>
                </a:solidFill>
              </a:rPr>
              <a:t>When we speak of the “</a:t>
            </a:r>
            <a:r>
              <a:rPr lang="en-US" sz="4000" dirty="0">
                <a:solidFill>
                  <a:schemeClr val="accent2">
                    <a:lumMod val="60000"/>
                    <a:lumOff val="40000"/>
                  </a:schemeClr>
                </a:solidFill>
              </a:rPr>
              <a:t>FORM</a:t>
            </a:r>
            <a:r>
              <a:rPr lang="en-US" sz="4000" dirty="0">
                <a:solidFill>
                  <a:schemeClr val="bg1"/>
                </a:solidFill>
              </a:rPr>
              <a:t>” of a work of art, we mean everything from the materials used to make it, to the way it employs the various formal elements , to the principles — the ways in which those elements are organized into a composition. It is the overall structure of a work of art.</a:t>
            </a:r>
          </a:p>
        </p:txBody>
      </p:sp>
    </p:spTree>
    <p:extLst>
      <p:ext uri="{BB962C8B-B14F-4D97-AF65-F5344CB8AC3E}">
        <p14:creationId xmlns:p14="http://schemas.microsoft.com/office/powerpoint/2010/main" val="458559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5629724"/>
            <a:ext cx="8363982" cy="1207398"/>
          </a:xfrm>
        </p:spPr>
        <p:txBody>
          <a:bodyPr anchor="t">
            <a:noAutofit/>
          </a:bodyPr>
          <a:lstStyle/>
          <a:p>
            <a:r>
              <a:rPr lang="en-US" sz="2800" dirty="0">
                <a:solidFill>
                  <a:schemeClr val="bg1"/>
                </a:solidFill>
              </a:rPr>
              <a:t>Discuss the </a:t>
            </a:r>
            <a:r>
              <a:rPr lang="en-US" sz="2800" b="1" dirty="0">
                <a:solidFill>
                  <a:schemeClr val="tx2">
                    <a:lumMod val="60000"/>
                    <a:lumOff val="40000"/>
                  </a:schemeClr>
                </a:solidFill>
              </a:rPr>
              <a:t>Form</a:t>
            </a:r>
            <a:r>
              <a:rPr lang="en-US" sz="2800" dirty="0">
                <a:solidFill>
                  <a:schemeClr val="tx2">
                    <a:lumMod val="60000"/>
                    <a:lumOff val="40000"/>
                  </a:schemeClr>
                </a:solidFill>
              </a:rPr>
              <a:t> </a:t>
            </a:r>
            <a:r>
              <a:rPr lang="en-US" sz="2800" dirty="0">
                <a:solidFill>
                  <a:schemeClr val="bg1"/>
                </a:solidFill>
              </a:rPr>
              <a:t>and </a:t>
            </a:r>
            <a:r>
              <a:rPr lang="en-US" sz="2800" b="1" dirty="0">
                <a:solidFill>
                  <a:schemeClr val="accent6"/>
                </a:solidFill>
              </a:rPr>
              <a:t>Content</a:t>
            </a:r>
            <a:r>
              <a:rPr lang="en-US" sz="2800" dirty="0">
                <a:solidFill>
                  <a:schemeClr val="accent6"/>
                </a:solidFill>
              </a:rPr>
              <a:t> </a:t>
            </a:r>
            <a:r>
              <a:rPr lang="en-US" sz="2800" dirty="0">
                <a:solidFill>
                  <a:schemeClr val="bg1"/>
                </a:solidFill>
              </a:rPr>
              <a:t>of Jacques Louis David’s </a:t>
            </a:r>
            <a:r>
              <a:rPr lang="en-US" sz="2800" i="1" dirty="0">
                <a:solidFill>
                  <a:schemeClr val="bg1"/>
                </a:solidFill>
              </a:rPr>
              <a:t>The Death of Socrates,</a:t>
            </a:r>
            <a:r>
              <a:rPr lang="en-US" sz="2800" dirty="0">
                <a:solidFill>
                  <a:schemeClr val="bg1"/>
                </a:solidFill>
              </a:rPr>
              <a:t> 1787</a:t>
            </a:r>
          </a:p>
        </p:txBody>
      </p:sp>
      <p:pic>
        <p:nvPicPr>
          <p:cNvPr id="2" name="Picture 1">
            <a:hlinkClick r:id="rId2"/>
          </p:cNvPr>
          <p:cNvPicPr>
            <a:picLocks noChangeAspect="1"/>
          </p:cNvPicPr>
          <p:nvPr/>
        </p:nvPicPr>
        <p:blipFill>
          <a:blip r:embed="rId3"/>
          <a:stretch>
            <a:fillRect/>
          </a:stretch>
        </p:blipFill>
        <p:spPr>
          <a:xfrm>
            <a:off x="668049" y="510549"/>
            <a:ext cx="7119077" cy="4840973"/>
          </a:xfrm>
          <a:prstGeom prst="rect">
            <a:avLst/>
          </a:prstGeom>
          <a:ln>
            <a:solidFill>
              <a:schemeClr val="bg1"/>
            </a:solidFill>
          </a:ln>
        </p:spPr>
      </p:pic>
      <p:sp>
        <p:nvSpPr>
          <p:cNvPr id="4" name="Rectangle 3"/>
          <p:cNvSpPr/>
          <p:nvPr/>
        </p:nvSpPr>
        <p:spPr>
          <a:xfrm>
            <a:off x="4227588" y="3244334"/>
            <a:ext cx="688823" cy="369332"/>
          </a:xfrm>
          <a:prstGeom prst="rect">
            <a:avLst/>
          </a:prstGeom>
        </p:spPr>
        <p:txBody>
          <a:bodyPr wrap="none">
            <a:spAutoFit/>
          </a:bodyPr>
          <a:lstStyle/>
          <a:p>
            <a:r>
              <a:rPr lang="en-US" dirty="0" err="1">
                <a:solidFill>
                  <a:schemeClr val="bg1"/>
                </a:solidFill>
              </a:rPr>
              <a:t>Discu</a:t>
            </a:r>
            <a:endParaRPr lang="en-US" dirty="0"/>
          </a:p>
        </p:txBody>
      </p:sp>
      <p:sp>
        <p:nvSpPr>
          <p:cNvPr id="8" name="TextBox 7"/>
          <p:cNvSpPr txBox="1"/>
          <p:nvPr/>
        </p:nvSpPr>
        <p:spPr>
          <a:xfrm>
            <a:off x="7912143" y="2259942"/>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1280941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072047"/>
            <a:ext cx="8363982" cy="4072125"/>
          </a:xfrm>
        </p:spPr>
        <p:txBody>
          <a:bodyPr anchor="t">
            <a:normAutofit/>
          </a:bodyPr>
          <a:lstStyle/>
          <a:p>
            <a:pPr algn="l"/>
            <a:r>
              <a:rPr lang="en-US" sz="3600" dirty="0">
                <a:solidFill>
                  <a:schemeClr val="bg1"/>
                </a:solidFill>
              </a:rPr>
              <a:t>Iconography or “</a:t>
            </a:r>
            <a:r>
              <a:rPr lang="en-US" sz="3600" dirty="0">
                <a:solidFill>
                  <a:schemeClr val="accent2">
                    <a:lumMod val="60000"/>
                    <a:lumOff val="40000"/>
                  </a:schemeClr>
                </a:solidFill>
              </a:rPr>
              <a:t>ICON</a:t>
            </a:r>
            <a:r>
              <a:rPr lang="en-US" sz="3600" dirty="0">
                <a:solidFill>
                  <a:schemeClr val="bg1"/>
                </a:solidFill>
              </a:rPr>
              <a:t>” is the term used when cultural conventions are often carried forward from one generation to the next by means of a system of visual images the meaning of which is widely understood by a given culture?</a:t>
            </a:r>
          </a:p>
        </p:txBody>
      </p:sp>
    </p:spTree>
    <p:extLst>
      <p:ext uri="{BB962C8B-B14F-4D97-AF65-F5344CB8AC3E}">
        <p14:creationId xmlns:p14="http://schemas.microsoft.com/office/powerpoint/2010/main" val="4064444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88461" y="4933829"/>
            <a:ext cx="8460154" cy="1924171"/>
          </a:xfrm>
        </p:spPr>
        <p:txBody>
          <a:bodyPr anchor="t">
            <a:noAutofit/>
          </a:bodyPr>
          <a:lstStyle/>
          <a:p>
            <a:pPr algn="l"/>
            <a:r>
              <a:rPr lang="en-US" sz="2800" dirty="0">
                <a:solidFill>
                  <a:schemeClr val="bg1"/>
                </a:solidFill>
              </a:rPr>
              <a:t>An ICON of Western European art: </a:t>
            </a:r>
            <a:r>
              <a:rPr lang="en-US" sz="2800" i="1" dirty="0">
                <a:solidFill>
                  <a:schemeClr val="bg1"/>
                </a:solidFill>
              </a:rPr>
              <a:t>David </a:t>
            </a:r>
            <a:r>
              <a:rPr lang="en-US" sz="2800" dirty="0">
                <a:solidFill>
                  <a:schemeClr val="bg1"/>
                </a:solidFill>
              </a:rPr>
              <a:t>by</a:t>
            </a:r>
            <a:br>
              <a:rPr lang="en-US" sz="2800" dirty="0">
                <a:solidFill>
                  <a:schemeClr val="bg1"/>
                </a:solidFill>
              </a:rPr>
            </a:br>
            <a:r>
              <a:rPr lang="en-US" sz="2800" i="1" dirty="0">
                <a:solidFill>
                  <a:schemeClr val="bg1"/>
                </a:solidFill>
              </a:rPr>
              <a:t> </a:t>
            </a:r>
            <a:r>
              <a:rPr lang="en-US" sz="2800" dirty="0" err="1">
                <a:solidFill>
                  <a:schemeClr val="bg1"/>
                </a:solidFill>
              </a:rPr>
              <a:t>Michaelangelo</a:t>
            </a:r>
            <a:r>
              <a:rPr lang="en-US" sz="2800" dirty="0">
                <a:solidFill>
                  <a:schemeClr val="bg1"/>
                </a:solidFill>
              </a:rPr>
              <a:t> </a:t>
            </a:r>
            <a:r>
              <a:rPr lang="en-US" sz="2800" dirty="0" err="1">
                <a:solidFill>
                  <a:schemeClr val="bg1"/>
                </a:solidFill>
              </a:rPr>
              <a:t>Buonarroti</a:t>
            </a:r>
            <a:r>
              <a:rPr lang="en-US" sz="2800" dirty="0">
                <a:solidFill>
                  <a:schemeClr val="bg1"/>
                </a:solidFill>
              </a:rPr>
              <a:t>, marble, Florence 1504. </a:t>
            </a:r>
            <a:br>
              <a:rPr lang="en-US" sz="2800" dirty="0">
                <a:solidFill>
                  <a:schemeClr val="bg1"/>
                </a:solidFill>
              </a:rPr>
            </a:br>
            <a:r>
              <a:rPr lang="en-US" sz="2800" dirty="0">
                <a:solidFill>
                  <a:schemeClr val="bg1"/>
                </a:solidFill>
              </a:rPr>
              <a:t>My students literally wept with emotion when they approached. Why would they do that?</a:t>
            </a:r>
          </a:p>
        </p:txBody>
      </p:sp>
      <p:pic>
        <p:nvPicPr>
          <p:cNvPr id="4" name="Picture 3"/>
          <p:cNvPicPr>
            <a:picLocks noChangeAspect="1"/>
          </p:cNvPicPr>
          <p:nvPr/>
        </p:nvPicPr>
        <p:blipFill rotWithShape="1">
          <a:blip r:embed="rId2"/>
          <a:srcRect b="6753"/>
          <a:stretch/>
        </p:blipFill>
        <p:spPr>
          <a:xfrm>
            <a:off x="2520547" y="232622"/>
            <a:ext cx="3810899" cy="4740431"/>
          </a:xfrm>
          <a:prstGeom prst="rect">
            <a:avLst/>
          </a:prstGeom>
        </p:spPr>
      </p:pic>
      <p:sp>
        <p:nvSpPr>
          <p:cNvPr id="5" name="TextBox 4"/>
          <p:cNvSpPr txBox="1"/>
          <p:nvPr/>
        </p:nvSpPr>
        <p:spPr>
          <a:xfrm>
            <a:off x="6608054" y="2694290"/>
            <a:ext cx="4067814" cy="1200329"/>
          </a:xfrm>
          <a:prstGeom prst="rect">
            <a:avLst/>
          </a:prstGeom>
          <a:noFill/>
        </p:spPr>
        <p:txBody>
          <a:bodyPr wrap="square" rtlCol="0">
            <a:spAutoFit/>
          </a:bodyPr>
          <a:lstStyle/>
          <a:p>
            <a:r>
              <a:rPr lang="en-US" dirty="0">
                <a:solidFill>
                  <a:schemeClr val="bg1"/>
                </a:solidFill>
              </a:rPr>
              <a:t>Photo by </a:t>
            </a:r>
          </a:p>
          <a:p>
            <a:r>
              <a:rPr lang="en-US" dirty="0">
                <a:solidFill>
                  <a:schemeClr val="bg1"/>
                </a:solidFill>
              </a:rPr>
              <a:t>Steven Cost </a:t>
            </a:r>
          </a:p>
          <a:p>
            <a:r>
              <a:rPr lang="en-US" dirty="0">
                <a:solidFill>
                  <a:schemeClr val="bg1"/>
                </a:solidFill>
              </a:rPr>
              <a:t>Florence, Italy</a:t>
            </a:r>
          </a:p>
          <a:p>
            <a:r>
              <a:rPr lang="en-US" dirty="0">
                <a:solidFill>
                  <a:schemeClr val="bg1"/>
                </a:solidFill>
              </a:rPr>
              <a:t>2015</a:t>
            </a:r>
            <a:endParaRPr lang="en-US" dirty="0"/>
          </a:p>
        </p:txBody>
      </p:sp>
    </p:spTree>
    <p:extLst>
      <p:ext uri="{BB962C8B-B14F-4D97-AF65-F5344CB8AC3E}">
        <p14:creationId xmlns:p14="http://schemas.microsoft.com/office/powerpoint/2010/main" val="2447932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5355337"/>
            <a:ext cx="8363982" cy="1207398"/>
          </a:xfrm>
        </p:spPr>
        <p:txBody>
          <a:bodyPr anchor="t">
            <a:noAutofit/>
          </a:bodyPr>
          <a:lstStyle/>
          <a:p>
            <a:r>
              <a:rPr lang="en-US" sz="2800" dirty="0">
                <a:solidFill>
                  <a:schemeClr val="bg1"/>
                </a:solidFill>
              </a:rPr>
              <a:t>FORM: What are the art arrangements, techniques, and size and other elements and  </a:t>
            </a:r>
            <a:r>
              <a:rPr lang="en-US" sz="2800" dirty="0" err="1">
                <a:solidFill>
                  <a:schemeClr val="bg1"/>
                </a:solidFill>
              </a:rPr>
              <a:t>priciples</a:t>
            </a:r>
            <a:r>
              <a:rPr lang="en-US" sz="2800" dirty="0">
                <a:solidFill>
                  <a:schemeClr val="bg1"/>
                </a:solidFill>
              </a:rPr>
              <a:t> in </a:t>
            </a:r>
            <a:r>
              <a:rPr lang="en-US" sz="2800" i="1" dirty="0">
                <a:solidFill>
                  <a:schemeClr val="bg1"/>
                </a:solidFill>
              </a:rPr>
              <a:t>David? </a:t>
            </a:r>
            <a:r>
              <a:rPr lang="en-US" sz="2800" dirty="0">
                <a:solidFill>
                  <a:schemeClr val="bg1"/>
                </a:solidFill>
              </a:rPr>
              <a:t>For instance why are the hands larger than normal?</a:t>
            </a:r>
          </a:p>
        </p:txBody>
      </p:sp>
      <p:pic>
        <p:nvPicPr>
          <p:cNvPr id="4" name="Picture 3"/>
          <p:cNvPicPr>
            <a:picLocks noChangeAspect="1"/>
          </p:cNvPicPr>
          <p:nvPr/>
        </p:nvPicPr>
        <p:blipFill>
          <a:blip r:embed="rId2"/>
          <a:stretch>
            <a:fillRect/>
          </a:stretch>
        </p:blipFill>
        <p:spPr>
          <a:xfrm>
            <a:off x="2567845" y="295265"/>
            <a:ext cx="3810899" cy="5083739"/>
          </a:xfrm>
          <a:prstGeom prst="rect">
            <a:avLst/>
          </a:prstGeom>
        </p:spPr>
      </p:pic>
    </p:spTree>
    <p:extLst>
      <p:ext uri="{BB962C8B-B14F-4D97-AF65-F5344CB8AC3E}">
        <p14:creationId xmlns:p14="http://schemas.microsoft.com/office/powerpoint/2010/main" val="304808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31532"/>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5650602"/>
            <a:ext cx="8363982" cy="1207398"/>
          </a:xfrm>
        </p:spPr>
        <p:txBody>
          <a:bodyPr anchor="t">
            <a:noAutofit/>
          </a:bodyPr>
          <a:lstStyle/>
          <a:p>
            <a:r>
              <a:rPr lang="en-US" sz="2800" dirty="0">
                <a:solidFill>
                  <a:schemeClr val="bg1"/>
                </a:solidFill>
              </a:rPr>
              <a:t>CONTENT: What is the story, meaning and message David? Where is Goliath? Why is David nude?</a:t>
            </a:r>
          </a:p>
        </p:txBody>
      </p:sp>
      <p:pic>
        <p:nvPicPr>
          <p:cNvPr id="5" name="Picture 4">
            <a:hlinkClick r:id="rId2"/>
          </p:cNvPr>
          <p:cNvPicPr>
            <a:picLocks noChangeAspect="1"/>
          </p:cNvPicPr>
          <p:nvPr/>
        </p:nvPicPr>
        <p:blipFill>
          <a:blip r:embed="rId3"/>
          <a:stretch>
            <a:fillRect/>
          </a:stretch>
        </p:blipFill>
        <p:spPr>
          <a:xfrm>
            <a:off x="2579518" y="292944"/>
            <a:ext cx="3810899" cy="5083739"/>
          </a:xfrm>
          <a:prstGeom prst="rect">
            <a:avLst/>
          </a:prstGeom>
        </p:spPr>
      </p:pic>
      <p:sp>
        <p:nvSpPr>
          <p:cNvPr id="8" name="TextBox 7"/>
          <p:cNvSpPr txBox="1"/>
          <p:nvPr/>
        </p:nvSpPr>
        <p:spPr>
          <a:xfrm>
            <a:off x="6675843" y="2547808"/>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2869843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708216"/>
            <a:ext cx="8363982" cy="5633217"/>
          </a:xfrm>
        </p:spPr>
        <p:txBody>
          <a:bodyPr anchor="t">
            <a:normAutofit/>
          </a:bodyPr>
          <a:lstStyle/>
          <a:p>
            <a:pPr algn="l"/>
            <a:r>
              <a:rPr lang="en-US" sz="3600" dirty="0">
                <a:solidFill>
                  <a:schemeClr val="bg1"/>
                </a:solidFill>
              </a:rPr>
              <a:t>Most artists think of themselves as assuming one of four fundamental roles—or some combination of the four—as they approach their work. Those four roles are: </a:t>
            </a:r>
            <a:br>
              <a:rPr lang="en-US" sz="4000" dirty="0">
                <a:solidFill>
                  <a:schemeClr val="bg1"/>
                </a:solidFill>
              </a:rPr>
            </a:br>
            <a:br>
              <a:rPr lang="en-US" sz="4000" dirty="0">
                <a:solidFill>
                  <a:schemeClr val="bg1"/>
                </a:solidFill>
              </a:rPr>
            </a:br>
            <a:r>
              <a:rPr lang="en-US" sz="4000" dirty="0">
                <a:solidFill>
                  <a:schemeClr val="bg1"/>
                </a:solidFill>
              </a:rPr>
              <a:t>1.  Artists create a visual record of their time and place.</a:t>
            </a:r>
          </a:p>
        </p:txBody>
      </p:sp>
    </p:spTree>
    <p:extLst>
      <p:ext uri="{BB962C8B-B14F-4D97-AF65-F5344CB8AC3E}">
        <p14:creationId xmlns:p14="http://schemas.microsoft.com/office/powerpoint/2010/main" val="700806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610128" y="1224783"/>
            <a:ext cx="7491135" cy="4801862"/>
          </a:xfrm>
        </p:spPr>
        <p:txBody>
          <a:bodyPr anchor="t">
            <a:normAutofit/>
          </a:bodyPr>
          <a:lstStyle/>
          <a:p>
            <a:pPr algn="l"/>
            <a:r>
              <a:rPr lang="en-US" sz="3200" dirty="0">
                <a:solidFill>
                  <a:srgbClr val="FF6600"/>
                </a:solidFill>
              </a:rPr>
              <a:t>Question: </a:t>
            </a:r>
            <a:r>
              <a:rPr lang="en-US" sz="3200" dirty="0">
                <a:solidFill>
                  <a:schemeClr val="bg2"/>
                </a:solidFill>
              </a:rPr>
              <a:t>What do you wish to achieve in Art Appreciation? Two questions that are often asked comes from just about everyone, and especially educational institutions such as this one:</a:t>
            </a:r>
            <a:br>
              <a:rPr lang="en-US" sz="3200" dirty="0">
                <a:solidFill>
                  <a:schemeClr val="bg2"/>
                </a:solidFill>
              </a:rPr>
            </a:br>
            <a:br>
              <a:rPr lang="en-US" sz="3200" dirty="0">
                <a:solidFill>
                  <a:schemeClr val="bg2"/>
                </a:solidFill>
              </a:rPr>
            </a:br>
            <a:r>
              <a:rPr lang="en-US" sz="4800" dirty="0">
                <a:solidFill>
                  <a:schemeClr val="accent2">
                    <a:lumMod val="60000"/>
                    <a:lumOff val="40000"/>
                  </a:schemeClr>
                </a:solidFill>
              </a:rPr>
              <a:t>What is Art? </a:t>
            </a:r>
            <a:br>
              <a:rPr lang="en-US" sz="4800" dirty="0">
                <a:solidFill>
                  <a:schemeClr val="accent2">
                    <a:lumMod val="60000"/>
                    <a:lumOff val="40000"/>
                  </a:schemeClr>
                </a:solidFill>
              </a:rPr>
            </a:br>
            <a:r>
              <a:rPr lang="en-US" sz="4800" dirty="0">
                <a:solidFill>
                  <a:srgbClr val="FF0000"/>
                </a:solidFill>
              </a:rPr>
              <a:t>What is it good for?</a:t>
            </a:r>
          </a:p>
        </p:txBody>
      </p:sp>
    </p:spTree>
    <p:extLst>
      <p:ext uri="{BB962C8B-B14F-4D97-AF65-F5344CB8AC3E}">
        <p14:creationId xmlns:p14="http://schemas.microsoft.com/office/powerpoint/2010/main" val="40706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880403"/>
            <a:ext cx="8363982" cy="5633217"/>
          </a:xfrm>
        </p:spPr>
        <p:txBody>
          <a:bodyPr anchor="ctr">
            <a:normAutofit/>
          </a:bodyPr>
          <a:lstStyle/>
          <a:p>
            <a:pPr algn="l"/>
            <a:r>
              <a:rPr lang="en-US" sz="4000" dirty="0">
                <a:solidFill>
                  <a:schemeClr val="bg1"/>
                </a:solidFill>
              </a:rPr>
              <a:t>2. Artists help us to see the world in new and innovative ways.</a:t>
            </a:r>
            <a:br>
              <a:rPr lang="en-US" sz="4000" dirty="0">
                <a:solidFill>
                  <a:schemeClr val="bg1"/>
                </a:solidFill>
              </a:rPr>
            </a:br>
            <a:br>
              <a:rPr lang="en-US" sz="4000" dirty="0">
                <a:solidFill>
                  <a:schemeClr val="bg1"/>
                </a:solidFill>
              </a:rPr>
            </a:br>
            <a:r>
              <a:rPr lang="en-US" sz="4000" dirty="0">
                <a:solidFill>
                  <a:schemeClr val="bg1"/>
                </a:solidFill>
              </a:rPr>
              <a:t> </a:t>
            </a:r>
          </a:p>
        </p:txBody>
      </p:sp>
    </p:spTree>
    <p:extLst>
      <p:ext uri="{BB962C8B-B14F-4D97-AF65-F5344CB8AC3E}">
        <p14:creationId xmlns:p14="http://schemas.microsoft.com/office/powerpoint/2010/main" val="1433612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880403"/>
            <a:ext cx="8363982" cy="5633217"/>
          </a:xfrm>
        </p:spPr>
        <p:txBody>
          <a:bodyPr anchor="ctr">
            <a:normAutofit/>
          </a:bodyPr>
          <a:lstStyle/>
          <a:p>
            <a:pPr algn="l"/>
            <a:r>
              <a:rPr lang="en-US" sz="4000" dirty="0">
                <a:solidFill>
                  <a:schemeClr val="bg1"/>
                </a:solidFill>
              </a:rPr>
              <a:t>3.  Artists make functional objects and structures more pleasurable by instilling them with beauty and meaning.</a:t>
            </a:r>
            <a:br>
              <a:rPr lang="en-US" sz="4000" dirty="0">
                <a:solidFill>
                  <a:schemeClr val="bg1"/>
                </a:solidFill>
              </a:rPr>
            </a:br>
            <a:br>
              <a:rPr lang="en-US" sz="4000" dirty="0">
                <a:solidFill>
                  <a:schemeClr val="bg1"/>
                </a:solidFill>
              </a:rPr>
            </a:br>
            <a:endParaRPr lang="en-US" sz="4000" dirty="0">
              <a:solidFill>
                <a:schemeClr val="bg1"/>
              </a:solidFill>
            </a:endParaRPr>
          </a:p>
        </p:txBody>
      </p:sp>
    </p:spTree>
    <p:extLst>
      <p:ext uri="{BB962C8B-B14F-4D97-AF65-F5344CB8AC3E}">
        <p14:creationId xmlns:p14="http://schemas.microsoft.com/office/powerpoint/2010/main" val="2301117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880403"/>
            <a:ext cx="8363982" cy="5633217"/>
          </a:xfrm>
        </p:spPr>
        <p:txBody>
          <a:bodyPr anchor="ctr">
            <a:normAutofit/>
          </a:bodyPr>
          <a:lstStyle/>
          <a:p>
            <a:pPr algn="l"/>
            <a:br>
              <a:rPr lang="en-US" sz="4000" dirty="0">
                <a:solidFill>
                  <a:schemeClr val="bg1"/>
                </a:solidFill>
              </a:rPr>
            </a:br>
            <a:br>
              <a:rPr lang="en-US" sz="4000" dirty="0">
                <a:solidFill>
                  <a:schemeClr val="bg1"/>
                </a:solidFill>
              </a:rPr>
            </a:br>
            <a:r>
              <a:rPr lang="en-US" sz="4000" dirty="0">
                <a:solidFill>
                  <a:schemeClr val="bg1"/>
                </a:solidFill>
              </a:rPr>
              <a:t>4.  Artists give form to non-material ideas and feelings</a:t>
            </a:r>
            <a:br>
              <a:rPr lang="en-US" sz="4000" dirty="0">
                <a:solidFill>
                  <a:schemeClr val="bg1"/>
                </a:solidFill>
              </a:rPr>
            </a:br>
            <a:br>
              <a:rPr lang="en-US" sz="4000" dirty="0">
                <a:solidFill>
                  <a:schemeClr val="bg1"/>
                </a:solidFill>
              </a:rPr>
            </a:br>
            <a:br>
              <a:rPr lang="en-US" sz="4000" dirty="0">
                <a:solidFill>
                  <a:schemeClr val="bg1"/>
                </a:solidFill>
              </a:rPr>
            </a:br>
            <a:endParaRPr lang="en-US" sz="4000" dirty="0">
              <a:solidFill>
                <a:schemeClr val="bg1"/>
              </a:solidFill>
            </a:endParaRPr>
          </a:p>
        </p:txBody>
      </p:sp>
    </p:spTree>
    <p:extLst>
      <p:ext uri="{BB962C8B-B14F-4D97-AF65-F5344CB8AC3E}">
        <p14:creationId xmlns:p14="http://schemas.microsoft.com/office/powerpoint/2010/main" val="273540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3077020"/>
          </a:xfrm>
        </p:spPr>
        <p:txBody>
          <a:bodyPr anchor="t">
            <a:noAutofit/>
          </a:bodyPr>
          <a:lstStyle/>
          <a:p>
            <a:pPr algn="l"/>
            <a:r>
              <a:rPr lang="en-US" sz="4000" dirty="0">
                <a:solidFill>
                  <a:schemeClr val="bg2"/>
                </a:solidFill>
              </a:rPr>
              <a:t>Should art be made to SELL, or is it alright to make art for the need or pleasure of doing so, even if it never commissioned or sells?</a:t>
            </a:r>
          </a:p>
        </p:txBody>
      </p:sp>
    </p:spTree>
    <p:extLst>
      <p:ext uri="{BB962C8B-B14F-4D97-AF65-F5344CB8AC3E}">
        <p14:creationId xmlns:p14="http://schemas.microsoft.com/office/powerpoint/2010/main" val="3538827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a:p>
        </p:txBody>
      </p:sp>
      <p:sp>
        <p:nvSpPr>
          <p:cNvPr id="6" name="Title 1"/>
          <p:cNvSpPr>
            <a:spLocks noGrp="1"/>
          </p:cNvSpPr>
          <p:nvPr>
            <p:ph type="ctrTitle"/>
          </p:nvPr>
        </p:nvSpPr>
        <p:spPr>
          <a:xfrm>
            <a:off x="437904" y="622106"/>
            <a:ext cx="8363982" cy="5521563"/>
          </a:xfrm>
        </p:spPr>
        <p:txBody>
          <a:bodyPr anchor="t">
            <a:normAutofit/>
          </a:bodyPr>
          <a:lstStyle/>
          <a:p>
            <a:pPr algn="l"/>
            <a:r>
              <a:rPr lang="en-US" sz="4000" dirty="0">
                <a:solidFill>
                  <a:schemeClr val="bg2"/>
                </a:solidFill>
              </a:rPr>
              <a:t>How is the value and price of art determined?</a:t>
            </a:r>
            <a:br>
              <a:rPr lang="en-US" sz="4000" dirty="0">
                <a:solidFill>
                  <a:schemeClr val="bg2"/>
                </a:solidFill>
              </a:rPr>
            </a:br>
            <a:br>
              <a:rPr lang="en-US" sz="4000" dirty="0">
                <a:solidFill>
                  <a:schemeClr val="bg2"/>
                </a:solidFill>
              </a:rPr>
            </a:br>
            <a:r>
              <a:rPr lang="en-US" sz="4000" dirty="0">
                <a:solidFill>
                  <a:schemeClr val="bg2"/>
                </a:solidFill>
              </a:rPr>
              <a:t>Among other ways, the relative rarity of a work of art on the art market, the economy, and the participation of of wealthy clients through their investment, </a:t>
            </a:r>
            <a:r>
              <a:rPr lang="en-US" sz="4000" dirty="0" err="1">
                <a:solidFill>
                  <a:schemeClr val="bg2"/>
                </a:solidFill>
              </a:rPr>
              <a:t>ownesrhip</a:t>
            </a:r>
            <a:r>
              <a:rPr lang="en-US" sz="4000" dirty="0">
                <a:solidFill>
                  <a:schemeClr val="bg2"/>
                </a:solidFill>
              </a:rPr>
              <a:t>, and patronage. </a:t>
            </a:r>
          </a:p>
        </p:txBody>
      </p:sp>
    </p:spTree>
    <p:extLst>
      <p:ext uri="{BB962C8B-B14F-4D97-AF65-F5344CB8AC3E}">
        <p14:creationId xmlns:p14="http://schemas.microsoft.com/office/powerpoint/2010/main" val="2123322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a:p>
        </p:txBody>
      </p:sp>
      <p:sp>
        <p:nvSpPr>
          <p:cNvPr id="6" name="Title 1"/>
          <p:cNvSpPr>
            <a:spLocks noGrp="1"/>
          </p:cNvSpPr>
          <p:nvPr>
            <p:ph type="ctrTitle"/>
          </p:nvPr>
        </p:nvSpPr>
        <p:spPr>
          <a:xfrm>
            <a:off x="437904" y="622106"/>
            <a:ext cx="8363982" cy="5981894"/>
          </a:xfrm>
        </p:spPr>
        <p:txBody>
          <a:bodyPr anchor="t">
            <a:noAutofit/>
          </a:bodyPr>
          <a:lstStyle/>
          <a:p>
            <a:pPr algn="l"/>
            <a:r>
              <a:rPr lang="en-US" sz="4000" dirty="0">
                <a:solidFill>
                  <a:schemeClr val="bg2"/>
                </a:solidFill>
              </a:rPr>
              <a:t>How is the value and price of art determined?</a:t>
            </a:r>
            <a:br>
              <a:rPr lang="en-US" sz="4000" dirty="0">
                <a:solidFill>
                  <a:schemeClr val="bg2"/>
                </a:solidFill>
              </a:rPr>
            </a:br>
            <a:br>
              <a:rPr lang="en-US" sz="4000" dirty="0">
                <a:solidFill>
                  <a:schemeClr val="bg2"/>
                </a:solidFill>
              </a:rPr>
            </a:br>
            <a:r>
              <a:rPr lang="en-US" sz="4000" dirty="0">
                <a:solidFill>
                  <a:schemeClr val="bg2"/>
                </a:solidFill>
              </a:rPr>
              <a:t>Also art showing in prestigious art galleries, art museums, and art auction houses. Sometimes it is simply determined by how much a buyer wants the art or how much or little the seller wants to price it.</a:t>
            </a:r>
          </a:p>
        </p:txBody>
      </p:sp>
    </p:spTree>
    <p:extLst>
      <p:ext uri="{BB962C8B-B14F-4D97-AF65-F5344CB8AC3E}">
        <p14:creationId xmlns:p14="http://schemas.microsoft.com/office/powerpoint/2010/main" val="1193756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a:p>
        </p:txBody>
      </p:sp>
      <p:sp>
        <p:nvSpPr>
          <p:cNvPr id="6" name="Title 1"/>
          <p:cNvSpPr>
            <a:spLocks noGrp="1"/>
          </p:cNvSpPr>
          <p:nvPr>
            <p:ph type="ctrTitle"/>
          </p:nvPr>
        </p:nvSpPr>
        <p:spPr>
          <a:xfrm>
            <a:off x="437904" y="622107"/>
            <a:ext cx="8363982" cy="5607368"/>
          </a:xfrm>
        </p:spPr>
        <p:txBody>
          <a:bodyPr anchor="t">
            <a:normAutofit/>
          </a:bodyPr>
          <a:lstStyle/>
          <a:p>
            <a:pPr algn="l"/>
            <a:r>
              <a:rPr lang="en-US" sz="4000" dirty="0">
                <a:solidFill>
                  <a:schemeClr val="bg2"/>
                </a:solidFill>
              </a:rPr>
              <a:t>How is the value and price of art determined?</a:t>
            </a:r>
            <a:br>
              <a:rPr lang="en-US" sz="4000" dirty="0">
                <a:solidFill>
                  <a:schemeClr val="bg2"/>
                </a:solidFill>
              </a:rPr>
            </a:br>
            <a:br>
              <a:rPr lang="en-US" sz="4000" dirty="0">
                <a:solidFill>
                  <a:schemeClr val="bg2"/>
                </a:solidFill>
              </a:rPr>
            </a:br>
            <a:r>
              <a:rPr lang="en-US" sz="4000" dirty="0">
                <a:solidFill>
                  <a:schemeClr val="bg2"/>
                </a:solidFill>
              </a:rPr>
              <a:t>Sometimes art is made for other reasons than to be sold. If making the art is expensive, then patron may donate through grants to help artists create the art.</a:t>
            </a:r>
          </a:p>
        </p:txBody>
      </p:sp>
    </p:spTree>
    <p:extLst>
      <p:ext uri="{BB962C8B-B14F-4D97-AF65-F5344CB8AC3E}">
        <p14:creationId xmlns:p14="http://schemas.microsoft.com/office/powerpoint/2010/main" val="3330132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a:bodyPr>
          <a:lstStyle/>
          <a:p>
            <a:pPr algn="l"/>
            <a:r>
              <a:rPr lang="en-US" sz="4000" dirty="0">
                <a:solidFill>
                  <a:schemeClr val="bg1"/>
                </a:solidFill>
              </a:rPr>
              <a:t>Generally, we refer to works of art as either REPRESENTATIONAL (such as realism) or ABSTRACT.</a:t>
            </a:r>
          </a:p>
        </p:txBody>
      </p:sp>
    </p:spTree>
    <p:extLst>
      <p:ext uri="{BB962C8B-B14F-4D97-AF65-F5344CB8AC3E}">
        <p14:creationId xmlns:p14="http://schemas.microsoft.com/office/powerpoint/2010/main" val="2378829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5666407"/>
            <a:ext cx="8363982" cy="1207398"/>
          </a:xfrm>
        </p:spPr>
        <p:txBody>
          <a:bodyPr anchor="t">
            <a:noAutofit/>
          </a:bodyPr>
          <a:lstStyle/>
          <a:p>
            <a:r>
              <a:rPr lang="en-US" sz="2800" dirty="0">
                <a:solidFill>
                  <a:schemeClr val="bg1"/>
                </a:solidFill>
              </a:rPr>
              <a:t>REPRESENTATIONAL art: </a:t>
            </a:r>
            <a:r>
              <a:rPr lang="en-US" sz="2800" i="1" dirty="0">
                <a:solidFill>
                  <a:schemeClr val="bg1"/>
                </a:solidFill>
              </a:rPr>
              <a:t>Assumption of the Virgin </a:t>
            </a:r>
            <a:br>
              <a:rPr lang="en-US" sz="2800" i="1" dirty="0">
                <a:solidFill>
                  <a:schemeClr val="bg1"/>
                </a:solidFill>
              </a:rPr>
            </a:br>
            <a:r>
              <a:rPr lang="en-US" sz="2800" dirty="0">
                <a:solidFill>
                  <a:schemeClr val="bg1"/>
                </a:solidFill>
              </a:rPr>
              <a:t>by Titian</a:t>
            </a:r>
          </a:p>
        </p:txBody>
      </p:sp>
      <p:pic>
        <p:nvPicPr>
          <p:cNvPr id="7" name="Picture 6"/>
          <p:cNvPicPr>
            <a:picLocks noChangeAspect="1"/>
          </p:cNvPicPr>
          <p:nvPr/>
        </p:nvPicPr>
        <p:blipFill>
          <a:blip r:embed="rId2"/>
          <a:stretch>
            <a:fillRect/>
          </a:stretch>
        </p:blipFill>
        <p:spPr>
          <a:xfrm>
            <a:off x="2821725" y="420877"/>
            <a:ext cx="3787358" cy="5235979"/>
          </a:xfrm>
          <a:prstGeom prst="rect">
            <a:avLst/>
          </a:prstGeom>
        </p:spPr>
      </p:pic>
    </p:spTree>
    <p:extLst>
      <p:ext uri="{BB962C8B-B14F-4D97-AF65-F5344CB8AC3E}">
        <p14:creationId xmlns:p14="http://schemas.microsoft.com/office/powerpoint/2010/main" val="2929874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5842249"/>
            <a:ext cx="8363982" cy="1207398"/>
          </a:xfrm>
        </p:spPr>
        <p:txBody>
          <a:bodyPr anchor="t">
            <a:noAutofit/>
          </a:bodyPr>
          <a:lstStyle/>
          <a:p>
            <a:r>
              <a:rPr lang="en-US" sz="2400" dirty="0">
                <a:solidFill>
                  <a:schemeClr val="bg1"/>
                </a:solidFill>
              </a:rPr>
              <a:t>ABSTRACT art: </a:t>
            </a:r>
            <a:r>
              <a:rPr lang="en-US" sz="2400" i="1" dirty="0">
                <a:solidFill>
                  <a:schemeClr val="bg1"/>
                </a:solidFill>
              </a:rPr>
              <a:t>Nude Descending a Staircase </a:t>
            </a:r>
            <a:r>
              <a:rPr lang="en-US" sz="2400" dirty="0">
                <a:solidFill>
                  <a:schemeClr val="bg1"/>
                </a:solidFill>
              </a:rPr>
              <a:t>by </a:t>
            </a:r>
            <a:r>
              <a:rPr lang="en-US" sz="2400" dirty="0" err="1">
                <a:solidFill>
                  <a:schemeClr val="bg1"/>
                </a:solidFill>
              </a:rPr>
              <a:t>Marcell</a:t>
            </a:r>
            <a:r>
              <a:rPr lang="en-US" sz="2400" dirty="0">
                <a:solidFill>
                  <a:schemeClr val="bg1"/>
                </a:solidFill>
              </a:rPr>
              <a:t> </a:t>
            </a:r>
            <a:r>
              <a:rPr lang="en-US" sz="2400" dirty="0" err="1">
                <a:solidFill>
                  <a:schemeClr val="bg1"/>
                </a:solidFill>
              </a:rPr>
              <a:t>Dechamp</a:t>
            </a:r>
            <a:endParaRPr lang="en-US" sz="2400" dirty="0">
              <a:solidFill>
                <a:schemeClr val="bg1"/>
              </a:solidFill>
            </a:endParaRPr>
          </a:p>
        </p:txBody>
      </p:sp>
      <p:pic>
        <p:nvPicPr>
          <p:cNvPr id="2" name="Picture 1"/>
          <p:cNvPicPr>
            <a:picLocks noChangeAspect="1"/>
          </p:cNvPicPr>
          <p:nvPr/>
        </p:nvPicPr>
        <p:blipFill>
          <a:blip r:embed="rId2"/>
          <a:stretch>
            <a:fillRect/>
          </a:stretch>
        </p:blipFill>
        <p:spPr>
          <a:xfrm>
            <a:off x="2969488" y="419724"/>
            <a:ext cx="3144452" cy="5197971"/>
          </a:xfrm>
          <a:prstGeom prst="rect">
            <a:avLst/>
          </a:prstGeom>
          <a:ln>
            <a:solidFill>
              <a:schemeClr val="bg1"/>
            </a:solidFill>
          </a:ln>
        </p:spPr>
      </p:pic>
    </p:spTree>
    <p:extLst>
      <p:ext uri="{BB962C8B-B14F-4D97-AF65-F5344CB8AC3E}">
        <p14:creationId xmlns:p14="http://schemas.microsoft.com/office/powerpoint/2010/main" val="1377049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610128" y="1224783"/>
            <a:ext cx="7936472" cy="4801862"/>
          </a:xfrm>
        </p:spPr>
        <p:txBody>
          <a:bodyPr anchor="t">
            <a:normAutofit/>
          </a:bodyPr>
          <a:lstStyle/>
          <a:p>
            <a:pPr algn="l"/>
            <a:r>
              <a:rPr lang="en-US" sz="3200" dirty="0">
                <a:solidFill>
                  <a:srgbClr val="FF6600"/>
                </a:solidFill>
              </a:rPr>
              <a:t>Question: </a:t>
            </a:r>
            <a:r>
              <a:rPr lang="en-US" sz="3200" dirty="0">
                <a:solidFill>
                  <a:schemeClr val="bg2"/>
                </a:solidFill>
              </a:rPr>
              <a:t>What </a:t>
            </a:r>
            <a:r>
              <a:rPr lang="en-US" sz="3200">
                <a:solidFill>
                  <a:schemeClr val="bg2"/>
                </a:solidFill>
              </a:rPr>
              <a:t>do you  </a:t>
            </a:r>
            <a:r>
              <a:rPr lang="en-US" sz="3200" dirty="0">
                <a:solidFill>
                  <a:schemeClr val="bg2"/>
                </a:solidFill>
              </a:rPr>
              <a:t>wish to achieve in Art Appreciation? How will you use your new knowledge in the future?</a:t>
            </a:r>
          </a:p>
        </p:txBody>
      </p:sp>
    </p:spTree>
    <p:extLst>
      <p:ext uri="{BB962C8B-B14F-4D97-AF65-F5344CB8AC3E}">
        <p14:creationId xmlns:p14="http://schemas.microsoft.com/office/powerpoint/2010/main" val="3494083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a:bodyPr>
          <a:lstStyle/>
          <a:p>
            <a:r>
              <a:rPr lang="en-US" sz="4000" dirty="0">
                <a:solidFill>
                  <a:schemeClr val="bg2"/>
                </a:solidFill>
              </a:rPr>
              <a:t>The Process of Seeing</a:t>
            </a:r>
            <a:br>
              <a:rPr lang="en-US" sz="4000" dirty="0">
                <a:solidFill>
                  <a:schemeClr val="bg2"/>
                </a:solidFill>
              </a:rPr>
            </a:br>
            <a:r>
              <a:rPr lang="en-US" sz="4000" dirty="0">
                <a:solidFill>
                  <a:schemeClr val="bg2"/>
                </a:solidFill>
              </a:rPr>
              <a:t>From Hyper-realistic Naturalism to Nonobjective </a:t>
            </a:r>
            <a:r>
              <a:rPr lang="en-US" sz="4000" dirty="0" err="1">
                <a:solidFill>
                  <a:schemeClr val="bg2"/>
                </a:solidFill>
              </a:rPr>
              <a:t>Abstrations</a:t>
            </a:r>
            <a:endParaRPr lang="en-US" sz="4000" dirty="0">
              <a:solidFill>
                <a:schemeClr val="bg2"/>
              </a:solidFill>
            </a:endParaRPr>
          </a:p>
        </p:txBody>
      </p:sp>
    </p:spTree>
    <p:extLst>
      <p:ext uri="{BB962C8B-B14F-4D97-AF65-F5344CB8AC3E}">
        <p14:creationId xmlns:p14="http://schemas.microsoft.com/office/powerpoint/2010/main" val="4230792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a:solidFill>
                  <a:schemeClr val="bg1"/>
                </a:solidFill>
              </a:rPr>
              <a:t>El </a:t>
            </a:r>
            <a:r>
              <a:rPr lang="en-US" sz="2400" b="1" dirty="0" err="1">
                <a:solidFill>
                  <a:schemeClr val="bg1"/>
                </a:solidFill>
              </a:rPr>
              <a:t>Lizitski</a:t>
            </a:r>
            <a:r>
              <a:rPr lang="en-US" sz="2400" b="1" dirty="0">
                <a:solidFill>
                  <a:schemeClr val="bg1"/>
                </a:solidFill>
              </a:rPr>
              <a:t>, </a:t>
            </a:r>
            <a:r>
              <a:rPr lang="en-US" sz="2400" b="1" i="1" dirty="0">
                <a:solidFill>
                  <a:schemeClr val="bg1"/>
                </a:solidFill>
                <a:latin typeface="Times"/>
                <a:cs typeface="Times"/>
              </a:rPr>
              <a:t>Beat the Whites with the Red Wedge, </a:t>
            </a:r>
            <a:r>
              <a:rPr lang="en-US" sz="2400" b="1" dirty="0">
                <a:solidFill>
                  <a:schemeClr val="bg1"/>
                </a:solidFill>
              </a:rPr>
              <a:t>Russia 1919, </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7" name="Picture 6"/>
          <p:cNvPicPr>
            <a:picLocks noChangeAspect="1"/>
          </p:cNvPicPr>
          <p:nvPr/>
        </p:nvPicPr>
        <p:blipFill>
          <a:blip r:embed="rId3"/>
          <a:stretch>
            <a:fillRect/>
          </a:stretch>
        </p:blipFill>
        <p:spPr>
          <a:xfrm>
            <a:off x="230700" y="194064"/>
            <a:ext cx="8672455" cy="6387837"/>
          </a:xfrm>
          <a:prstGeom prst="rect">
            <a:avLst/>
          </a:prstGeom>
        </p:spPr>
      </p:pic>
    </p:spTree>
    <p:extLst>
      <p:ext uri="{BB962C8B-B14F-4D97-AF65-F5344CB8AC3E}">
        <p14:creationId xmlns:p14="http://schemas.microsoft.com/office/powerpoint/2010/main" val="1122040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a:bodyPr>
          <a:lstStyle/>
          <a:p>
            <a:br>
              <a:rPr lang="en-US" sz="4000" dirty="0">
                <a:solidFill>
                  <a:schemeClr val="bg2"/>
                </a:solidFill>
              </a:rPr>
            </a:br>
            <a:r>
              <a:rPr lang="en-US" sz="4000" dirty="0">
                <a:solidFill>
                  <a:schemeClr val="bg2"/>
                </a:solidFill>
              </a:rPr>
              <a:t>Hyper Reality Art</a:t>
            </a:r>
          </a:p>
        </p:txBody>
      </p:sp>
    </p:spTree>
    <p:extLst>
      <p:ext uri="{BB962C8B-B14F-4D97-AF65-F5344CB8AC3E}">
        <p14:creationId xmlns:p14="http://schemas.microsoft.com/office/powerpoint/2010/main" val="191806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969560"/>
            <a:ext cx="8094300" cy="461665"/>
          </a:xfrm>
          <a:prstGeom prst="rect">
            <a:avLst/>
          </a:prstGeom>
          <a:noFill/>
        </p:spPr>
        <p:txBody>
          <a:bodyPr wrap="square" rtlCol="0">
            <a:spAutoFit/>
          </a:bodyPr>
          <a:lstStyle/>
          <a:p>
            <a:pPr algn="ctr"/>
            <a:r>
              <a:rPr lang="en-US" sz="2400" b="1" dirty="0">
                <a:solidFill>
                  <a:schemeClr val="bg1"/>
                </a:solidFill>
              </a:rPr>
              <a:t>Sidewalk Trompe l’oeil by Edmund Mueller</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1224519" y="527450"/>
            <a:ext cx="6699176" cy="4964568"/>
          </a:xfrm>
          <a:prstGeom prst="rect">
            <a:avLst/>
          </a:prstGeom>
        </p:spPr>
      </p:pic>
      <p:sp>
        <p:nvSpPr>
          <p:cNvPr id="6" name="TextBox 5"/>
          <p:cNvSpPr txBox="1"/>
          <p:nvPr/>
        </p:nvSpPr>
        <p:spPr>
          <a:xfrm>
            <a:off x="2671452" y="5553867"/>
            <a:ext cx="3874369" cy="461665"/>
          </a:xfrm>
          <a:prstGeom prst="rect">
            <a:avLst/>
          </a:prstGeom>
          <a:noFill/>
        </p:spPr>
        <p:txBody>
          <a:bodyPr wrap="square" rtlCol="0">
            <a:spAutoFit/>
          </a:bodyPr>
          <a:lstStyle/>
          <a:p>
            <a:pPr algn="ctr"/>
            <a:r>
              <a:rPr lang="en-US" sz="2400" b="1" dirty="0">
                <a:solidFill>
                  <a:srgbClr val="FF0000"/>
                </a:solidFill>
                <a:hlinkClick r:id="rId3"/>
              </a:rPr>
              <a:t>Click on image for Video</a:t>
            </a:r>
            <a:endParaRPr lang="en-US" sz="2400" b="1" dirty="0">
              <a:solidFill>
                <a:srgbClr val="FF0000"/>
              </a:solidFill>
            </a:endParaRPr>
          </a:p>
        </p:txBody>
      </p:sp>
    </p:spTree>
    <p:extLst>
      <p:ext uri="{BB962C8B-B14F-4D97-AF65-F5344CB8AC3E}">
        <p14:creationId xmlns:p14="http://schemas.microsoft.com/office/powerpoint/2010/main" val="768828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930656"/>
            <a:ext cx="8094300" cy="461665"/>
          </a:xfrm>
          <a:prstGeom prst="rect">
            <a:avLst/>
          </a:prstGeom>
          <a:noFill/>
        </p:spPr>
        <p:txBody>
          <a:bodyPr wrap="square" rtlCol="0">
            <a:spAutoFit/>
          </a:bodyPr>
          <a:lstStyle/>
          <a:p>
            <a:pPr algn="ctr"/>
            <a:r>
              <a:rPr lang="en-US" sz="2400" b="1" dirty="0" err="1">
                <a:solidFill>
                  <a:schemeClr val="bg1"/>
                </a:solidFill>
              </a:rPr>
              <a:t>Tompe</a:t>
            </a:r>
            <a:r>
              <a:rPr lang="en-US" sz="2400" b="1" dirty="0">
                <a:solidFill>
                  <a:schemeClr val="bg1"/>
                </a:solidFill>
              </a:rPr>
              <a:t> l’oeil  by Chatsworth House</a:t>
            </a:r>
            <a:r>
              <a:rPr lang="en-US" sz="2400" b="1" i="1" dirty="0">
                <a:solidFill>
                  <a:schemeClr val="bg1"/>
                </a:solidFill>
                <a:latin typeface="Times"/>
                <a:cs typeface="Times"/>
              </a:rPr>
              <a:t>, Violin, </a:t>
            </a:r>
            <a:r>
              <a:rPr lang="en-US" sz="2400" b="1" dirty="0">
                <a:solidFill>
                  <a:schemeClr val="bg1"/>
                </a:solidFill>
              </a:rPr>
              <a:t>oil on panel</a:t>
            </a:r>
            <a:endParaRPr lang="en-US" sz="2400" i="1" dirty="0">
              <a:solidFill>
                <a:schemeClr val="bg1"/>
              </a:solidFill>
              <a:latin typeface="Times"/>
              <a:cs typeface="Times"/>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6183" y="398113"/>
            <a:ext cx="4295796" cy="5331637"/>
          </a:xfrm>
          <a:prstGeom prst="rect">
            <a:avLst/>
          </a:prstGeom>
        </p:spPr>
      </p:pic>
    </p:spTree>
    <p:extLst>
      <p:ext uri="{BB962C8B-B14F-4D97-AF65-F5344CB8AC3E}">
        <p14:creationId xmlns:p14="http://schemas.microsoft.com/office/powerpoint/2010/main" val="495238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05800"/>
            <a:ext cx="8094300" cy="461665"/>
          </a:xfrm>
          <a:prstGeom prst="rect">
            <a:avLst/>
          </a:prstGeom>
          <a:noFill/>
        </p:spPr>
        <p:txBody>
          <a:bodyPr wrap="square" rtlCol="0">
            <a:spAutoFit/>
          </a:bodyPr>
          <a:lstStyle/>
          <a:p>
            <a:pPr algn="ctr"/>
            <a:r>
              <a:rPr lang="en-US" sz="2400" b="1" dirty="0" err="1">
                <a:solidFill>
                  <a:schemeClr val="bg1"/>
                </a:solidFill>
              </a:rPr>
              <a:t>Tompe</a:t>
            </a:r>
            <a:r>
              <a:rPr lang="en-US" sz="2400" b="1" dirty="0">
                <a:solidFill>
                  <a:schemeClr val="bg1"/>
                </a:solidFill>
              </a:rPr>
              <a:t> l’oeil</a:t>
            </a:r>
            <a:endParaRPr lang="en-US" sz="2400" i="1" dirty="0">
              <a:solidFill>
                <a:schemeClr val="bg1"/>
              </a:solidFill>
              <a:latin typeface="Times"/>
              <a:cs typeface="Times"/>
            </a:endParaRPr>
          </a:p>
        </p:txBody>
      </p:sp>
      <p:pic>
        <p:nvPicPr>
          <p:cNvPr id="6" name="Picture 5"/>
          <p:cNvPicPr>
            <a:picLocks noChangeAspect="1"/>
          </p:cNvPicPr>
          <p:nvPr/>
        </p:nvPicPr>
        <p:blipFill>
          <a:blip r:embed="rId2"/>
          <a:stretch>
            <a:fillRect/>
          </a:stretch>
        </p:blipFill>
        <p:spPr>
          <a:xfrm>
            <a:off x="1609976" y="423321"/>
            <a:ext cx="6250479" cy="5615014"/>
          </a:xfrm>
          <a:prstGeom prst="rect">
            <a:avLst/>
          </a:prstGeom>
        </p:spPr>
      </p:pic>
    </p:spTree>
    <p:extLst>
      <p:ext uri="{BB962C8B-B14F-4D97-AF65-F5344CB8AC3E}">
        <p14:creationId xmlns:p14="http://schemas.microsoft.com/office/powerpoint/2010/main" val="2385807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05800"/>
            <a:ext cx="8094300" cy="830997"/>
          </a:xfrm>
          <a:prstGeom prst="rect">
            <a:avLst/>
          </a:prstGeom>
          <a:noFill/>
        </p:spPr>
        <p:txBody>
          <a:bodyPr wrap="square" rtlCol="0">
            <a:spAutoFit/>
          </a:bodyPr>
          <a:lstStyle/>
          <a:p>
            <a:pPr algn="ctr"/>
            <a:r>
              <a:rPr lang="en-US" sz="2400" dirty="0">
                <a:solidFill>
                  <a:schemeClr val="bg1"/>
                </a:solidFill>
              </a:rPr>
              <a:t>Peter </a:t>
            </a:r>
            <a:r>
              <a:rPr lang="en-US" sz="2400" dirty="0" err="1">
                <a:solidFill>
                  <a:schemeClr val="bg1"/>
                </a:solidFill>
              </a:rPr>
              <a:t>Aertsen</a:t>
            </a:r>
            <a:r>
              <a:rPr lang="en-US" sz="2400" i="1" dirty="0">
                <a:solidFill>
                  <a:schemeClr val="bg1"/>
                </a:solidFill>
              </a:rPr>
              <a:t>, Butcher’s Stall with the Flight into Egypt</a:t>
            </a:r>
            <a:br>
              <a:rPr lang="en-US" sz="2400" i="1" dirty="0">
                <a:solidFill>
                  <a:schemeClr val="bg1"/>
                </a:solidFill>
              </a:rPr>
            </a:br>
            <a:r>
              <a:rPr lang="en-US" sz="2400" dirty="0">
                <a:solidFill>
                  <a:schemeClr val="bg1"/>
                </a:solidFill>
              </a:rPr>
              <a:t>Oil on wood panel, 1551</a:t>
            </a:r>
            <a:endParaRPr lang="en-US" sz="2400" dirty="0">
              <a:solidFill>
                <a:schemeClr val="bg1"/>
              </a:solidFill>
              <a:latin typeface="Times"/>
              <a:cs typeface="Times"/>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0133" y="799784"/>
            <a:ext cx="6743734" cy="4820572"/>
          </a:xfrm>
          <a:prstGeom prst="rect">
            <a:avLst/>
          </a:prstGeom>
        </p:spPr>
      </p:pic>
    </p:spTree>
    <p:extLst>
      <p:ext uri="{BB962C8B-B14F-4D97-AF65-F5344CB8AC3E}">
        <p14:creationId xmlns:p14="http://schemas.microsoft.com/office/powerpoint/2010/main" val="1860991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a:bodyPr>
          <a:lstStyle/>
          <a:p>
            <a:r>
              <a:rPr lang="en-US" sz="4000" dirty="0">
                <a:solidFill>
                  <a:schemeClr val="bg2"/>
                </a:solidFill>
              </a:rPr>
              <a:t>Representation Art</a:t>
            </a:r>
          </a:p>
        </p:txBody>
      </p:sp>
    </p:spTree>
    <p:extLst>
      <p:ext uri="{BB962C8B-B14F-4D97-AF65-F5344CB8AC3E}">
        <p14:creationId xmlns:p14="http://schemas.microsoft.com/office/powerpoint/2010/main" val="12046936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0102" y="6120236"/>
            <a:ext cx="9394547" cy="461665"/>
          </a:xfrm>
          <a:prstGeom prst="rect">
            <a:avLst/>
          </a:prstGeom>
          <a:noFill/>
        </p:spPr>
        <p:txBody>
          <a:bodyPr wrap="square" rtlCol="0">
            <a:spAutoFit/>
          </a:bodyPr>
          <a:lstStyle/>
          <a:p>
            <a:pPr algn="ctr"/>
            <a:r>
              <a:rPr lang="en-US" sz="2400" dirty="0">
                <a:solidFill>
                  <a:schemeClr val="bg1"/>
                </a:solidFill>
              </a:rPr>
              <a:t>Albert Bierstadt, </a:t>
            </a:r>
            <a:r>
              <a:rPr lang="en-US" sz="2400" i="1" dirty="0">
                <a:solidFill>
                  <a:schemeClr val="bg1"/>
                </a:solidFill>
                <a:latin typeface="Times"/>
                <a:cs typeface="Times"/>
              </a:rPr>
              <a:t>Puget Sound on the Pacific Coast</a:t>
            </a:r>
            <a:r>
              <a:rPr lang="en-US" sz="2400" dirty="0">
                <a:solidFill>
                  <a:schemeClr val="bg1"/>
                </a:solidFill>
              </a:rPr>
              <a:t>, 1870 6’ x 4’</a:t>
            </a: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2806" y="685064"/>
            <a:ext cx="7631463" cy="4831670"/>
          </a:xfrm>
          <a:prstGeom prst="rect">
            <a:avLst/>
          </a:prstGeom>
        </p:spPr>
      </p:pic>
    </p:spTree>
    <p:extLst>
      <p:ext uri="{BB962C8B-B14F-4D97-AF65-F5344CB8AC3E}">
        <p14:creationId xmlns:p14="http://schemas.microsoft.com/office/powerpoint/2010/main" val="3506152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0102" y="6120236"/>
            <a:ext cx="9394547" cy="461665"/>
          </a:xfrm>
          <a:prstGeom prst="rect">
            <a:avLst/>
          </a:prstGeom>
          <a:noFill/>
        </p:spPr>
        <p:txBody>
          <a:bodyPr wrap="square" rtlCol="0">
            <a:spAutoFit/>
          </a:bodyPr>
          <a:lstStyle/>
          <a:p>
            <a:pPr algn="ctr"/>
            <a:r>
              <a:rPr lang="en-US" sz="2400" dirty="0" err="1">
                <a:solidFill>
                  <a:schemeClr val="bg1"/>
                </a:solidFill>
              </a:rPr>
              <a:t>Michaelangelo</a:t>
            </a:r>
            <a:r>
              <a:rPr lang="en-US" sz="2400" dirty="0">
                <a:solidFill>
                  <a:schemeClr val="bg1"/>
                </a:solidFill>
              </a:rPr>
              <a:t>, Sistine Chapel Alter Wall</a:t>
            </a: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0048" y="400585"/>
            <a:ext cx="5195167" cy="5510540"/>
          </a:xfrm>
          <a:prstGeom prst="rect">
            <a:avLst/>
          </a:prstGeom>
        </p:spPr>
      </p:pic>
    </p:spTree>
    <p:extLst>
      <p:ext uri="{BB962C8B-B14F-4D97-AF65-F5344CB8AC3E}">
        <p14:creationId xmlns:p14="http://schemas.microsoft.com/office/powerpoint/2010/main" val="3930074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610128" y="1046826"/>
            <a:ext cx="7936472" cy="4979819"/>
          </a:xfrm>
        </p:spPr>
        <p:txBody>
          <a:bodyPr anchor="t">
            <a:normAutofit/>
          </a:bodyPr>
          <a:lstStyle/>
          <a:p>
            <a:pPr algn="l"/>
            <a:r>
              <a:rPr lang="en-US" sz="3200" dirty="0">
                <a:solidFill>
                  <a:srgbClr val="FF6600"/>
                </a:solidFill>
              </a:rPr>
              <a:t>What problems can we try to solve in the course?</a:t>
            </a:r>
            <a:br>
              <a:rPr lang="en-US" sz="3200" dirty="0">
                <a:solidFill>
                  <a:schemeClr val="bg2"/>
                </a:solidFill>
              </a:rPr>
            </a:br>
            <a:br>
              <a:rPr lang="en-US" sz="3200" dirty="0">
                <a:solidFill>
                  <a:schemeClr val="bg2"/>
                </a:solidFill>
              </a:rPr>
            </a:br>
            <a:r>
              <a:rPr lang="en-US" sz="3200" dirty="0">
                <a:solidFill>
                  <a:schemeClr val="bg2"/>
                </a:solidFill>
              </a:rPr>
              <a:t>We won’t be making art in the class, but we will learn how art is made. We will use our textbook, other books, the instructor’s lectures and our shared art experiences. Also we will view many videos. We will look at art in the Amarillo Museum of Art, which is on campus.</a:t>
            </a:r>
          </a:p>
        </p:txBody>
      </p:sp>
    </p:spTree>
    <p:extLst>
      <p:ext uri="{BB962C8B-B14F-4D97-AF65-F5344CB8AC3E}">
        <p14:creationId xmlns:p14="http://schemas.microsoft.com/office/powerpoint/2010/main" val="3937521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84344" y="5750898"/>
            <a:ext cx="8473424" cy="830997"/>
          </a:xfrm>
          <a:prstGeom prst="rect">
            <a:avLst/>
          </a:prstGeom>
          <a:noFill/>
        </p:spPr>
        <p:txBody>
          <a:bodyPr wrap="square" rtlCol="0">
            <a:spAutoFit/>
          </a:bodyPr>
          <a:lstStyle/>
          <a:p>
            <a:pPr algn="ctr"/>
            <a:r>
              <a:rPr lang="en-US" sz="2400" dirty="0">
                <a:solidFill>
                  <a:schemeClr val="bg1">
                    <a:lumMod val="95000"/>
                  </a:schemeClr>
                </a:solidFill>
              </a:rPr>
              <a:t>Steven Cost, </a:t>
            </a:r>
            <a:r>
              <a:rPr lang="en-US" sz="2400" i="1" dirty="0">
                <a:solidFill>
                  <a:schemeClr val="bg1">
                    <a:lumMod val="95000"/>
                  </a:schemeClr>
                </a:solidFill>
                <a:latin typeface="Times"/>
                <a:cs typeface="Times"/>
              </a:rPr>
              <a:t>Milk Cans and Pumpkins, </a:t>
            </a:r>
            <a:r>
              <a:rPr lang="en-US" sz="2400" dirty="0">
                <a:solidFill>
                  <a:schemeClr val="bg1">
                    <a:lumMod val="95000"/>
                  </a:schemeClr>
                </a:solidFill>
              </a:rPr>
              <a:t>collection of Dr. Pablo Diaz, </a:t>
            </a:r>
            <a:r>
              <a:rPr lang="en-US" sz="2400" dirty="0" err="1">
                <a:solidFill>
                  <a:schemeClr val="bg1">
                    <a:lumMod val="95000"/>
                  </a:schemeClr>
                </a:solidFill>
              </a:rPr>
              <a:t>acrlics</a:t>
            </a:r>
            <a:r>
              <a:rPr lang="en-US" sz="2400" dirty="0">
                <a:solidFill>
                  <a:schemeClr val="bg1">
                    <a:lumMod val="95000"/>
                  </a:schemeClr>
                </a:solidFill>
              </a:rPr>
              <a:t> on panel</a:t>
            </a: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48025" y="328395"/>
            <a:ext cx="6393411" cy="5202778"/>
          </a:xfrm>
          <a:prstGeom prst="rect">
            <a:avLst/>
          </a:prstGeom>
        </p:spPr>
      </p:pic>
    </p:spTree>
    <p:extLst>
      <p:ext uri="{BB962C8B-B14F-4D97-AF65-F5344CB8AC3E}">
        <p14:creationId xmlns:p14="http://schemas.microsoft.com/office/powerpoint/2010/main" val="3083400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97625"/>
            <a:ext cx="8094300" cy="461665"/>
          </a:xfrm>
          <a:prstGeom prst="rect">
            <a:avLst/>
          </a:prstGeom>
          <a:noFill/>
        </p:spPr>
        <p:txBody>
          <a:bodyPr wrap="square" rtlCol="0">
            <a:spAutoFit/>
          </a:bodyPr>
          <a:lstStyle/>
          <a:p>
            <a:pPr algn="ctr"/>
            <a:r>
              <a:rPr lang="en-US" sz="2400" dirty="0">
                <a:solidFill>
                  <a:schemeClr val="bg1"/>
                </a:solidFill>
              </a:rPr>
              <a:t>Steven Cost</a:t>
            </a:r>
            <a:r>
              <a:rPr lang="en-US" sz="2400" b="1" i="1" dirty="0">
                <a:solidFill>
                  <a:schemeClr val="bg1"/>
                </a:solidFill>
                <a:latin typeface="Times"/>
                <a:cs typeface="Times"/>
              </a:rPr>
              <a:t>,  Conch on the Beach, acrylics </a:t>
            </a:r>
            <a:r>
              <a:rPr lang="en-US" sz="2400" b="1" dirty="0">
                <a:solidFill>
                  <a:schemeClr val="bg1"/>
                </a:solidFill>
              </a:rPr>
              <a:t>on paper 2014</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2791" y="547900"/>
            <a:ext cx="5402594" cy="5337763"/>
          </a:xfrm>
          <a:prstGeom prst="rect">
            <a:avLst/>
          </a:prstGeom>
        </p:spPr>
      </p:pic>
    </p:spTree>
    <p:extLst>
      <p:ext uri="{BB962C8B-B14F-4D97-AF65-F5344CB8AC3E}">
        <p14:creationId xmlns:p14="http://schemas.microsoft.com/office/powerpoint/2010/main" val="1791142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18952" y="6197625"/>
            <a:ext cx="8692411" cy="461665"/>
          </a:xfrm>
          <a:prstGeom prst="rect">
            <a:avLst/>
          </a:prstGeom>
          <a:noFill/>
        </p:spPr>
        <p:txBody>
          <a:bodyPr wrap="square" rtlCol="0">
            <a:spAutoFit/>
          </a:bodyPr>
          <a:lstStyle/>
          <a:p>
            <a:pPr algn="ctr"/>
            <a:r>
              <a:rPr lang="en-US" sz="2400" dirty="0">
                <a:solidFill>
                  <a:schemeClr val="bg1"/>
                </a:solidFill>
              </a:rPr>
              <a:t>Johannes Vermeer</a:t>
            </a:r>
            <a:r>
              <a:rPr lang="en-US" sz="2400" b="1" i="1" dirty="0">
                <a:solidFill>
                  <a:schemeClr val="bg1"/>
                </a:solidFill>
                <a:latin typeface="Times"/>
                <a:cs typeface="Times"/>
              </a:rPr>
              <a:t>,  The Art of Painting, </a:t>
            </a:r>
            <a:r>
              <a:rPr lang="en-US" sz="2400" b="1" dirty="0">
                <a:solidFill>
                  <a:schemeClr val="bg1"/>
                </a:solidFill>
              </a:rPr>
              <a:t>Oil on canvas, Dutch 1665</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2" name="Picture 1"/>
          <p:cNvPicPr>
            <a:picLocks noChangeAspect="1"/>
          </p:cNvPicPr>
          <p:nvPr/>
        </p:nvPicPr>
        <p:blipFill>
          <a:blip r:embed="rId3"/>
          <a:stretch>
            <a:fillRect/>
          </a:stretch>
        </p:blipFill>
        <p:spPr>
          <a:xfrm>
            <a:off x="2305673" y="413468"/>
            <a:ext cx="4507253" cy="5371772"/>
          </a:xfrm>
          <a:prstGeom prst="rect">
            <a:avLst/>
          </a:prstGeom>
        </p:spPr>
      </p:pic>
    </p:spTree>
    <p:extLst>
      <p:ext uri="{BB962C8B-B14F-4D97-AF65-F5344CB8AC3E}">
        <p14:creationId xmlns:p14="http://schemas.microsoft.com/office/powerpoint/2010/main" val="2092907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dirty="0">
                <a:solidFill>
                  <a:schemeClr val="bg1">
                    <a:lumMod val="95000"/>
                  </a:schemeClr>
                </a:solidFill>
              </a:rPr>
              <a:t>Howard </a:t>
            </a:r>
            <a:r>
              <a:rPr lang="en-US" sz="2400" dirty="0" err="1">
                <a:solidFill>
                  <a:schemeClr val="bg1">
                    <a:lumMod val="95000"/>
                  </a:schemeClr>
                </a:solidFill>
              </a:rPr>
              <a:t>Terpning</a:t>
            </a:r>
            <a:r>
              <a:rPr lang="en-US" sz="2400" dirty="0">
                <a:solidFill>
                  <a:schemeClr val="bg1">
                    <a:lumMod val="95000"/>
                  </a:schemeClr>
                </a:solidFill>
              </a:rPr>
              <a:t>, </a:t>
            </a:r>
            <a:r>
              <a:rPr lang="en-US" sz="2400" i="1" dirty="0">
                <a:solidFill>
                  <a:schemeClr val="bg1">
                    <a:lumMod val="95000"/>
                  </a:schemeClr>
                </a:solidFill>
                <a:latin typeface="Times"/>
                <a:cs typeface="Times"/>
              </a:rPr>
              <a:t>Leader of </a:t>
            </a:r>
            <a:r>
              <a:rPr lang="en-US" sz="2400" i="1" dirty="0" err="1">
                <a:solidFill>
                  <a:schemeClr val="bg1">
                    <a:lumMod val="95000"/>
                  </a:schemeClr>
                </a:solidFill>
                <a:latin typeface="Times"/>
                <a:cs typeface="Times"/>
              </a:rPr>
              <a:t>Men</a:t>
            </a:r>
            <a:r>
              <a:rPr lang="en-US" sz="2400" dirty="0" err="1">
                <a:solidFill>
                  <a:schemeClr val="bg1">
                    <a:lumMod val="95000"/>
                  </a:schemeClr>
                </a:solidFill>
                <a:latin typeface="Times"/>
                <a:cs typeface="Times"/>
              </a:rPr>
              <a:t>by</a:t>
            </a:r>
            <a:r>
              <a:rPr lang="en-US" sz="2400" b="1" dirty="0">
                <a:solidFill>
                  <a:schemeClr val="bg1">
                    <a:lumMod val="95000"/>
                  </a:schemeClr>
                </a:solidFill>
                <a:latin typeface="Times"/>
                <a:cs typeface="Times"/>
              </a:rPr>
              <a:t>, </a:t>
            </a:r>
            <a:r>
              <a:rPr lang="en-US" sz="2400" b="1" dirty="0">
                <a:solidFill>
                  <a:schemeClr val="bg1">
                    <a:lumMod val="95000"/>
                  </a:schemeClr>
                </a:solidFill>
              </a:rPr>
              <a:t>oil 1977 </a:t>
            </a:r>
            <a:endParaRPr lang="en-US" sz="2400" dirty="0">
              <a:solidFill>
                <a:schemeClr val="bg1">
                  <a:lumMod val="95000"/>
                </a:schemeClr>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2" name="Picture 1"/>
          <p:cNvPicPr>
            <a:picLocks noChangeAspect="1"/>
          </p:cNvPicPr>
          <p:nvPr/>
        </p:nvPicPr>
        <p:blipFill>
          <a:blip r:embed="rId3"/>
          <a:stretch>
            <a:fillRect/>
          </a:stretch>
        </p:blipFill>
        <p:spPr>
          <a:xfrm>
            <a:off x="2814167" y="511861"/>
            <a:ext cx="3591490" cy="5243051"/>
          </a:xfrm>
          <a:prstGeom prst="rect">
            <a:avLst/>
          </a:prstGeom>
        </p:spPr>
      </p:pic>
    </p:spTree>
    <p:extLst>
      <p:ext uri="{BB962C8B-B14F-4D97-AF65-F5344CB8AC3E}">
        <p14:creationId xmlns:p14="http://schemas.microsoft.com/office/powerpoint/2010/main" val="3883336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a:bodyPr>
          <a:lstStyle/>
          <a:p>
            <a:r>
              <a:rPr lang="en-US" sz="4000" dirty="0">
                <a:solidFill>
                  <a:schemeClr val="bg2"/>
                </a:solidFill>
              </a:rPr>
              <a:t>Surrealism Art</a:t>
            </a:r>
          </a:p>
        </p:txBody>
      </p:sp>
    </p:spTree>
    <p:extLst>
      <p:ext uri="{BB962C8B-B14F-4D97-AF65-F5344CB8AC3E}">
        <p14:creationId xmlns:p14="http://schemas.microsoft.com/office/powerpoint/2010/main" val="23195628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18952" y="6197625"/>
            <a:ext cx="8692411" cy="461665"/>
          </a:xfrm>
          <a:prstGeom prst="rect">
            <a:avLst/>
          </a:prstGeom>
          <a:noFill/>
        </p:spPr>
        <p:txBody>
          <a:bodyPr wrap="square" rtlCol="0">
            <a:spAutoFit/>
          </a:bodyPr>
          <a:lstStyle/>
          <a:p>
            <a:pPr algn="ctr"/>
            <a:r>
              <a:rPr lang="en-US" sz="2400" dirty="0">
                <a:solidFill>
                  <a:schemeClr val="bg1"/>
                </a:solidFill>
              </a:rPr>
              <a:t>Marsha </a:t>
            </a:r>
            <a:r>
              <a:rPr lang="en-US" sz="2400" dirty="0" err="1">
                <a:solidFill>
                  <a:schemeClr val="bg1"/>
                </a:solidFill>
              </a:rPr>
              <a:t>Shrader</a:t>
            </a:r>
            <a:r>
              <a:rPr lang="en-US" sz="2400" b="1" i="1" dirty="0">
                <a:solidFill>
                  <a:schemeClr val="bg1"/>
                </a:solidFill>
                <a:latin typeface="Times"/>
                <a:cs typeface="Times"/>
              </a:rPr>
              <a:t>,  The Dream, </a:t>
            </a:r>
            <a:r>
              <a:rPr lang="en-US" sz="2400" b="1" dirty="0">
                <a:solidFill>
                  <a:schemeClr val="bg1"/>
                </a:solidFill>
              </a:rPr>
              <a:t>acrylics on canvas, Amarillo 2015</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6977" y="372182"/>
            <a:ext cx="4230045" cy="5670302"/>
          </a:xfrm>
          <a:prstGeom prst="rect">
            <a:avLst/>
          </a:prstGeom>
        </p:spPr>
      </p:pic>
    </p:spTree>
    <p:extLst>
      <p:ext uri="{BB962C8B-B14F-4D97-AF65-F5344CB8AC3E}">
        <p14:creationId xmlns:p14="http://schemas.microsoft.com/office/powerpoint/2010/main" val="24531430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18952" y="6197625"/>
            <a:ext cx="8692411" cy="461665"/>
          </a:xfrm>
          <a:prstGeom prst="rect">
            <a:avLst/>
          </a:prstGeom>
          <a:noFill/>
        </p:spPr>
        <p:txBody>
          <a:bodyPr wrap="square" rtlCol="0">
            <a:spAutoFit/>
          </a:bodyPr>
          <a:lstStyle/>
          <a:p>
            <a:pPr algn="ctr"/>
            <a:r>
              <a:rPr lang="en-US" sz="2400" dirty="0">
                <a:solidFill>
                  <a:schemeClr val="bg1"/>
                </a:solidFill>
              </a:rPr>
              <a:t>Rene Magritte</a:t>
            </a:r>
            <a:r>
              <a:rPr lang="en-US" sz="2400" b="1" i="1" dirty="0">
                <a:solidFill>
                  <a:schemeClr val="bg1"/>
                </a:solidFill>
                <a:latin typeface="Times"/>
                <a:cs typeface="Times"/>
              </a:rPr>
              <a:t>,  The Son of Man, </a:t>
            </a:r>
            <a:r>
              <a:rPr lang="en-US" sz="2400" b="1" dirty="0">
                <a:solidFill>
                  <a:schemeClr val="bg1"/>
                </a:solidFill>
              </a:rPr>
              <a:t>oil on canvas, Belgium 1940</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2" name="Picture 1">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3534" y="118916"/>
            <a:ext cx="4500819" cy="5434951"/>
          </a:xfrm>
          <a:prstGeom prst="rect">
            <a:avLst/>
          </a:prstGeom>
        </p:spPr>
      </p:pic>
      <p:sp>
        <p:nvSpPr>
          <p:cNvPr id="7" name="TextBox 6"/>
          <p:cNvSpPr txBox="1"/>
          <p:nvPr/>
        </p:nvSpPr>
        <p:spPr>
          <a:xfrm>
            <a:off x="2671452" y="5772797"/>
            <a:ext cx="3874369" cy="461665"/>
          </a:xfrm>
          <a:prstGeom prst="rect">
            <a:avLst/>
          </a:prstGeom>
          <a:noFill/>
        </p:spPr>
        <p:txBody>
          <a:bodyPr wrap="square" rtlCol="0">
            <a:spAutoFit/>
          </a:bodyPr>
          <a:lstStyle/>
          <a:p>
            <a:pPr algn="ctr"/>
            <a:r>
              <a:rPr lang="en-US" sz="2400" dirty="0">
                <a:solidFill>
                  <a:srgbClr val="FF6600"/>
                </a:solidFill>
                <a:hlinkClick r:id="rId3"/>
              </a:rPr>
              <a:t>Click on image for Video</a:t>
            </a:r>
            <a:endParaRPr lang="en-US" sz="2400" dirty="0">
              <a:solidFill>
                <a:srgbClr val="FF6600"/>
              </a:solidFill>
            </a:endParaRPr>
          </a:p>
        </p:txBody>
      </p:sp>
    </p:spTree>
    <p:extLst>
      <p:ext uri="{BB962C8B-B14F-4D97-AF65-F5344CB8AC3E}">
        <p14:creationId xmlns:p14="http://schemas.microsoft.com/office/powerpoint/2010/main" val="5040433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13094" y="6027003"/>
            <a:ext cx="8692411" cy="830997"/>
          </a:xfrm>
          <a:prstGeom prst="rect">
            <a:avLst/>
          </a:prstGeom>
          <a:noFill/>
        </p:spPr>
        <p:txBody>
          <a:bodyPr wrap="square" rtlCol="0">
            <a:spAutoFit/>
          </a:bodyPr>
          <a:lstStyle/>
          <a:p>
            <a:pPr algn="ctr"/>
            <a:r>
              <a:rPr lang="en-US" sz="2400" dirty="0">
                <a:solidFill>
                  <a:schemeClr val="bg1"/>
                </a:solidFill>
              </a:rPr>
              <a:t>Salvador Dali</a:t>
            </a:r>
            <a:r>
              <a:rPr lang="en-US" sz="2400" b="1" i="1" dirty="0">
                <a:solidFill>
                  <a:schemeClr val="bg1"/>
                </a:solidFill>
                <a:latin typeface="Times"/>
                <a:cs typeface="Times"/>
              </a:rPr>
              <a:t>,  The </a:t>
            </a:r>
            <a:r>
              <a:rPr lang="en-US" sz="2400" b="1" i="1" dirty="0" err="1">
                <a:solidFill>
                  <a:schemeClr val="bg1"/>
                </a:solidFill>
                <a:latin typeface="Times"/>
                <a:cs typeface="Times"/>
              </a:rPr>
              <a:t>Persistance</a:t>
            </a:r>
            <a:r>
              <a:rPr lang="en-US" sz="2400" b="1" i="1" dirty="0">
                <a:solidFill>
                  <a:schemeClr val="bg1"/>
                </a:solidFill>
                <a:latin typeface="Times"/>
                <a:cs typeface="Times"/>
              </a:rPr>
              <a:t> of Memory, </a:t>
            </a:r>
            <a:r>
              <a:rPr lang="en-US" sz="2400" b="1" dirty="0">
                <a:solidFill>
                  <a:schemeClr val="bg1"/>
                </a:solidFill>
              </a:rPr>
              <a:t>oil on canvas, </a:t>
            </a:r>
          </a:p>
          <a:p>
            <a:pPr algn="ctr"/>
            <a:r>
              <a:rPr lang="en-US" sz="2400" b="1" dirty="0">
                <a:solidFill>
                  <a:schemeClr val="bg1"/>
                </a:solidFill>
              </a:rPr>
              <a:t>Spain 1931</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6" name="Picture 5">
            <a:hlinkClick r:id="rId3"/>
          </p:cNvPr>
          <p:cNvPicPr>
            <a:picLocks noChangeAspect="1"/>
          </p:cNvPicPr>
          <p:nvPr/>
        </p:nvPicPr>
        <p:blipFill>
          <a:blip r:embed="rId4"/>
          <a:stretch>
            <a:fillRect/>
          </a:stretch>
        </p:blipFill>
        <p:spPr>
          <a:xfrm>
            <a:off x="1123498" y="284611"/>
            <a:ext cx="6933951" cy="5205086"/>
          </a:xfrm>
          <a:prstGeom prst="rect">
            <a:avLst/>
          </a:prstGeom>
          <a:ln>
            <a:solidFill>
              <a:schemeClr val="bg1"/>
            </a:solidFill>
          </a:ln>
        </p:spPr>
      </p:pic>
      <p:sp>
        <p:nvSpPr>
          <p:cNvPr id="7" name="TextBox 6"/>
          <p:cNvSpPr txBox="1"/>
          <p:nvPr/>
        </p:nvSpPr>
        <p:spPr>
          <a:xfrm>
            <a:off x="2671452" y="5553867"/>
            <a:ext cx="3874369" cy="461665"/>
          </a:xfrm>
          <a:prstGeom prst="rect">
            <a:avLst/>
          </a:prstGeom>
          <a:noFill/>
        </p:spPr>
        <p:txBody>
          <a:bodyPr wrap="square" rtlCol="0">
            <a:spAutoFit/>
          </a:bodyPr>
          <a:lstStyle/>
          <a:p>
            <a:pPr algn="ctr"/>
            <a:r>
              <a:rPr lang="en-US" sz="2400" dirty="0">
                <a:solidFill>
                  <a:srgbClr val="FF6600"/>
                </a:solidFill>
                <a:hlinkClick r:id="rId3"/>
              </a:rPr>
              <a:t>Click on image for Video</a:t>
            </a:r>
            <a:endParaRPr lang="en-US" sz="2400" dirty="0">
              <a:solidFill>
                <a:srgbClr val="FF6600"/>
              </a:solidFill>
            </a:endParaRPr>
          </a:p>
        </p:txBody>
      </p:sp>
    </p:spTree>
    <p:extLst>
      <p:ext uri="{BB962C8B-B14F-4D97-AF65-F5344CB8AC3E}">
        <p14:creationId xmlns:p14="http://schemas.microsoft.com/office/powerpoint/2010/main" val="2978730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a:bodyPr>
          <a:lstStyle/>
          <a:p>
            <a:r>
              <a:rPr lang="en-US" sz="4000" dirty="0">
                <a:solidFill>
                  <a:schemeClr val="bg2"/>
                </a:solidFill>
              </a:rPr>
              <a:t>Impressionistic Art</a:t>
            </a:r>
          </a:p>
        </p:txBody>
      </p:sp>
    </p:spTree>
    <p:extLst>
      <p:ext uri="{BB962C8B-B14F-4D97-AF65-F5344CB8AC3E}">
        <p14:creationId xmlns:p14="http://schemas.microsoft.com/office/powerpoint/2010/main" val="1959064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40848" y="6120236"/>
            <a:ext cx="8582934" cy="461665"/>
          </a:xfrm>
          <a:prstGeom prst="rect">
            <a:avLst/>
          </a:prstGeom>
          <a:noFill/>
        </p:spPr>
        <p:txBody>
          <a:bodyPr wrap="square" rtlCol="0">
            <a:spAutoFit/>
          </a:bodyPr>
          <a:lstStyle/>
          <a:p>
            <a:pPr algn="ctr"/>
            <a:r>
              <a:rPr lang="en-US" sz="2400" b="1" dirty="0">
                <a:solidFill>
                  <a:schemeClr val="bg1"/>
                </a:solidFill>
              </a:rPr>
              <a:t>Claude Monet, </a:t>
            </a:r>
            <a:r>
              <a:rPr lang="en-US" sz="2400" b="1" i="1" dirty="0">
                <a:solidFill>
                  <a:schemeClr val="bg1"/>
                </a:solidFill>
                <a:latin typeface="Times"/>
                <a:cs typeface="Times"/>
              </a:rPr>
              <a:t>Haystacks — End of the Summer Morning</a:t>
            </a:r>
            <a:r>
              <a:rPr lang="en-US" sz="2400" b="1" dirty="0">
                <a:solidFill>
                  <a:schemeClr val="bg1"/>
                </a:solidFill>
              </a:rPr>
              <a:t>, 1891</a:t>
            </a:r>
            <a:endParaRPr lang="en-US" sz="2400" dirty="0">
              <a:solidFill>
                <a:schemeClr val="bg1"/>
              </a:solidFill>
            </a:endParaRPr>
          </a:p>
        </p:txBody>
      </p:sp>
      <p:pic>
        <p:nvPicPr>
          <p:cNvPr id="6" name="Picture 5">
            <a:hlinkClick r:id="rId2"/>
          </p:cNvPr>
          <p:cNvPicPr>
            <a:picLocks noChangeAspect="1"/>
          </p:cNvPicPr>
          <p:nvPr/>
        </p:nvPicPr>
        <p:blipFill>
          <a:blip r:embed="rId3"/>
          <a:stretch>
            <a:fillRect/>
          </a:stretch>
        </p:blipFill>
        <p:spPr>
          <a:xfrm>
            <a:off x="564113" y="525433"/>
            <a:ext cx="7966180" cy="4829710"/>
          </a:xfrm>
          <a:prstGeom prst="rect">
            <a:avLst/>
          </a:prstGeom>
        </p:spPr>
      </p:pic>
      <p:sp>
        <p:nvSpPr>
          <p:cNvPr id="7" name="TextBox 6"/>
          <p:cNvSpPr txBox="1"/>
          <p:nvPr/>
        </p:nvSpPr>
        <p:spPr>
          <a:xfrm>
            <a:off x="2693347" y="5553867"/>
            <a:ext cx="3874369" cy="461665"/>
          </a:xfrm>
          <a:prstGeom prst="rect">
            <a:avLst/>
          </a:prstGeom>
          <a:noFill/>
        </p:spPr>
        <p:txBody>
          <a:bodyPr wrap="square" rtlCol="0">
            <a:spAutoFit/>
          </a:bodyPr>
          <a:lstStyle/>
          <a:p>
            <a:pPr algn="ctr"/>
            <a:r>
              <a:rPr lang="en-US" sz="2400" dirty="0">
                <a:solidFill>
                  <a:srgbClr val="FF6600"/>
                </a:solidFill>
                <a:hlinkClick r:id="rId2"/>
              </a:rPr>
              <a:t>Click on image for Video</a:t>
            </a:r>
            <a:endParaRPr lang="en-US" sz="2400" dirty="0">
              <a:solidFill>
                <a:srgbClr val="FF6600"/>
              </a:solidFill>
            </a:endParaRPr>
          </a:p>
        </p:txBody>
      </p:sp>
    </p:spTree>
    <p:extLst>
      <p:ext uri="{BB962C8B-B14F-4D97-AF65-F5344CB8AC3E}">
        <p14:creationId xmlns:p14="http://schemas.microsoft.com/office/powerpoint/2010/main" val="3522563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610128" y="1046825"/>
            <a:ext cx="7936472" cy="5637385"/>
          </a:xfrm>
        </p:spPr>
        <p:txBody>
          <a:bodyPr anchor="t">
            <a:normAutofit/>
          </a:bodyPr>
          <a:lstStyle/>
          <a:p>
            <a:pPr algn="l"/>
            <a:r>
              <a:rPr lang="en-US" sz="3200" dirty="0">
                <a:solidFill>
                  <a:srgbClr val="FF6600"/>
                </a:solidFill>
              </a:rPr>
              <a:t>What problems can we try to solve in the course?</a:t>
            </a:r>
            <a:br>
              <a:rPr lang="en-US" sz="3200" dirty="0">
                <a:solidFill>
                  <a:schemeClr val="bg2"/>
                </a:solidFill>
              </a:rPr>
            </a:br>
            <a:br>
              <a:rPr lang="en-US" sz="3200" dirty="0">
                <a:solidFill>
                  <a:schemeClr val="bg2"/>
                </a:solidFill>
              </a:rPr>
            </a:br>
            <a:r>
              <a:rPr lang="en-US" sz="3200" dirty="0">
                <a:solidFill>
                  <a:srgbClr val="FF0000"/>
                </a:solidFill>
              </a:rPr>
              <a:t>What would we do? </a:t>
            </a:r>
            <a:r>
              <a:rPr lang="en-US" sz="3200" dirty="0">
                <a:solidFill>
                  <a:schemeClr val="bg2"/>
                </a:solidFill>
              </a:rPr>
              <a:t>What if ART was damaged, such as the incident when a person knocked off part of </a:t>
            </a:r>
            <a:r>
              <a:rPr lang="en-US" sz="3200" dirty="0" err="1">
                <a:solidFill>
                  <a:schemeClr val="bg2"/>
                </a:solidFill>
              </a:rPr>
              <a:t>Michaelangelo’s</a:t>
            </a:r>
            <a:r>
              <a:rPr lang="en-US" sz="3200" dirty="0">
                <a:solidFill>
                  <a:schemeClr val="bg2"/>
                </a:solidFill>
              </a:rPr>
              <a:t> Pieta statue with a hammer?  Or partially destroyed, such as the recent fire in the Notre Dame Cathedral in Paris, France? What if ART was being </a:t>
            </a:r>
            <a:r>
              <a:rPr lang="en-US" sz="3200" dirty="0" err="1">
                <a:solidFill>
                  <a:schemeClr val="bg2"/>
                </a:solidFill>
              </a:rPr>
              <a:t>stollen</a:t>
            </a:r>
            <a:r>
              <a:rPr lang="en-US" sz="3200" dirty="0">
                <a:solidFill>
                  <a:schemeClr val="bg2"/>
                </a:solidFill>
              </a:rPr>
              <a:t>, such as by the Nazis in World War II?</a:t>
            </a:r>
          </a:p>
        </p:txBody>
      </p:sp>
    </p:spTree>
    <p:extLst>
      <p:ext uri="{BB962C8B-B14F-4D97-AF65-F5344CB8AC3E}">
        <p14:creationId xmlns:p14="http://schemas.microsoft.com/office/powerpoint/2010/main" val="21370685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40848" y="6120236"/>
            <a:ext cx="8582934" cy="461665"/>
          </a:xfrm>
          <a:prstGeom prst="rect">
            <a:avLst/>
          </a:prstGeom>
          <a:noFill/>
        </p:spPr>
        <p:txBody>
          <a:bodyPr wrap="square" rtlCol="0">
            <a:spAutoFit/>
          </a:bodyPr>
          <a:lstStyle/>
          <a:p>
            <a:pPr algn="ctr"/>
            <a:r>
              <a:rPr lang="en-US" sz="2400" b="1" dirty="0">
                <a:solidFill>
                  <a:schemeClr val="bg1"/>
                </a:solidFill>
              </a:rPr>
              <a:t>Claude Monet, </a:t>
            </a:r>
            <a:r>
              <a:rPr lang="en-US" sz="2400" b="1" i="1" dirty="0">
                <a:solidFill>
                  <a:schemeClr val="bg1"/>
                </a:solidFill>
                <a:latin typeface="Times"/>
                <a:cs typeface="Times"/>
              </a:rPr>
              <a:t>Woman with a Parasol</a:t>
            </a:r>
            <a:r>
              <a:rPr lang="en-US" sz="2400" b="1" dirty="0">
                <a:solidFill>
                  <a:schemeClr val="bg1"/>
                </a:solidFill>
              </a:rPr>
              <a:t>, 1926</a:t>
            </a:r>
            <a:endParaRPr lang="en-US" sz="2400" dirty="0">
              <a:solidFill>
                <a:schemeClr val="bg1"/>
              </a:solidFill>
            </a:endParaRP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0676" y="306743"/>
            <a:ext cx="3447048" cy="5247124"/>
          </a:xfrm>
          <a:prstGeom prst="rect">
            <a:avLst/>
          </a:prstGeom>
        </p:spPr>
      </p:pic>
      <p:sp>
        <p:nvSpPr>
          <p:cNvPr id="7" name="TextBox 6"/>
          <p:cNvSpPr txBox="1"/>
          <p:nvPr/>
        </p:nvSpPr>
        <p:spPr>
          <a:xfrm>
            <a:off x="2693347" y="5685225"/>
            <a:ext cx="3874369" cy="461665"/>
          </a:xfrm>
          <a:prstGeom prst="rect">
            <a:avLst/>
          </a:prstGeom>
          <a:noFill/>
        </p:spPr>
        <p:txBody>
          <a:bodyPr wrap="square" rtlCol="0">
            <a:spAutoFit/>
          </a:bodyPr>
          <a:lstStyle/>
          <a:p>
            <a:pPr algn="ctr"/>
            <a:r>
              <a:rPr lang="en-US" sz="2400" dirty="0">
                <a:solidFill>
                  <a:srgbClr val="FF6600"/>
                </a:solidFill>
                <a:hlinkClick r:id="rId2"/>
              </a:rPr>
              <a:t>Click on image for Video</a:t>
            </a:r>
            <a:endParaRPr lang="en-US" sz="2400" dirty="0">
              <a:solidFill>
                <a:srgbClr val="FF6600"/>
              </a:solidFill>
            </a:endParaRPr>
          </a:p>
        </p:txBody>
      </p:sp>
    </p:spTree>
    <p:extLst>
      <p:ext uri="{BB962C8B-B14F-4D97-AF65-F5344CB8AC3E}">
        <p14:creationId xmlns:p14="http://schemas.microsoft.com/office/powerpoint/2010/main" val="147343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a:solidFill>
                  <a:schemeClr val="bg1"/>
                </a:solidFill>
              </a:rPr>
              <a:t>Vincent van Gogh, </a:t>
            </a:r>
            <a:r>
              <a:rPr lang="en-US" sz="2400" b="1" i="1" dirty="0">
                <a:solidFill>
                  <a:schemeClr val="bg1"/>
                </a:solidFill>
                <a:latin typeface="Times"/>
                <a:cs typeface="Times"/>
              </a:rPr>
              <a:t>The Night Cafe</a:t>
            </a:r>
            <a:r>
              <a:rPr lang="en-US" sz="2400" b="1" dirty="0">
                <a:solidFill>
                  <a:schemeClr val="bg1"/>
                </a:solidFill>
              </a:rPr>
              <a:t>, 1889</a:t>
            </a:r>
            <a:endParaRPr lang="en-US" sz="2400" dirty="0">
              <a:solidFill>
                <a:schemeClr val="bg1"/>
              </a:solidFill>
            </a:endParaRPr>
          </a:p>
        </p:txBody>
      </p:sp>
      <p:pic>
        <p:nvPicPr>
          <p:cNvPr id="2" name="Picture 1">
            <a:hlinkClick r:id="rId2"/>
          </p:cNvPr>
          <p:cNvPicPr>
            <a:picLocks noChangeAspect="1"/>
          </p:cNvPicPr>
          <p:nvPr/>
        </p:nvPicPr>
        <p:blipFill>
          <a:blip r:embed="rId3"/>
          <a:stretch>
            <a:fillRect/>
          </a:stretch>
        </p:blipFill>
        <p:spPr>
          <a:xfrm>
            <a:off x="1720982" y="575820"/>
            <a:ext cx="6084446" cy="4831766"/>
          </a:xfrm>
          <a:prstGeom prst="rect">
            <a:avLst/>
          </a:prstGeom>
        </p:spPr>
      </p:pic>
      <p:sp>
        <p:nvSpPr>
          <p:cNvPr id="6" name="TextBox 5"/>
          <p:cNvSpPr txBox="1"/>
          <p:nvPr/>
        </p:nvSpPr>
        <p:spPr>
          <a:xfrm>
            <a:off x="2693347" y="5553867"/>
            <a:ext cx="3874369" cy="461665"/>
          </a:xfrm>
          <a:prstGeom prst="rect">
            <a:avLst/>
          </a:prstGeom>
          <a:noFill/>
        </p:spPr>
        <p:txBody>
          <a:bodyPr wrap="square" rtlCol="0">
            <a:spAutoFit/>
          </a:bodyPr>
          <a:lstStyle/>
          <a:p>
            <a:pPr algn="ctr"/>
            <a:r>
              <a:rPr lang="en-US" sz="2400" dirty="0">
                <a:solidFill>
                  <a:srgbClr val="FF6600"/>
                </a:solidFill>
                <a:hlinkClick r:id="rId2"/>
              </a:rPr>
              <a:t>Click on image for Video</a:t>
            </a:r>
            <a:endParaRPr lang="en-US" sz="2400" dirty="0">
              <a:solidFill>
                <a:srgbClr val="FF6600"/>
              </a:solidFill>
            </a:endParaRPr>
          </a:p>
        </p:txBody>
      </p:sp>
    </p:spTree>
    <p:extLst>
      <p:ext uri="{BB962C8B-B14F-4D97-AF65-F5344CB8AC3E}">
        <p14:creationId xmlns:p14="http://schemas.microsoft.com/office/powerpoint/2010/main" val="1842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a:solidFill>
                  <a:schemeClr val="bg1"/>
                </a:solidFill>
              </a:rPr>
              <a:t>Vincent van Gogh, </a:t>
            </a:r>
            <a:r>
              <a:rPr lang="en-US" sz="2400" b="1" i="1" dirty="0">
                <a:solidFill>
                  <a:schemeClr val="bg1"/>
                </a:solidFill>
                <a:latin typeface="Times"/>
                <a:cs typeface="Times"/>
              </a:rPr>
              <a:t>Starry Night</a:t>
            </a:r>
            <a:r>
              <a:rPr lang="en-US" sz="2400" b="1" dirty="0">
                <a:solidFill>
                  <a:schemeClr val="bg1"/>
                </a:solidFill>
              </a:rPr>
              <a:t>, 1889</a:t>
            </a:r>
            <a:endParaRPr lang="en-US" sz="2400" dirty="0">
              <a:solidFill>
                <a:schemeClr val="bg1"/>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5993" y="571500"/>
            <a:ext cx="8333227" cy="5208267"/>
          </a:xfrm>
          <a:prstGeom prst="rect">
            <a:avLst/>
          </a:prstGeom>
        </p:spPr>
      </p:pic>
    </p:spTree>
    <p:extLst>
      <p:ext uri="{BB962C8B-B14F-4D97-AF65-F5344CB8AC3E}">
        <p14:creationId xmlns:p14="http://schemas.microsoft.com/office/powerpoint/2010/main" val="11096735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a:bodyPr>
          <a:lstStyle/>
          <a:p>
            <a:r>
              <a:rPr lang="en-US" sz="4000" dirty="0">
                <a:solidFill>
                  <a:schemeClr val="bg2"/>
                </a:solidFill>
              </a:rPr>
              <a:t>Expressionistic Art</a:t>
            </a:r>
          </a:p>
        </p:txBody>
      </p:sp>
    </p:spTree>
    <p:extLst>
      <p:ext uri="{BB962C8B-B14F-4D97-AF65-F5344CB8AC3E}">
        <p14:creationId xmlns:p14="http://schemas.microsoft.com/office/powerpoint/2010/main" val="25866350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err="1">
                <a:solidFill>
                  <a:schemeClr val="bg1"/>
                </a:solidFill>
              </a:rPr>
              <a:t>Edvard</a:t>
            </a:r>
            <a:r>
              <a:rPr lang="en-US" sz="2400" b="1" dirty="0">
                <a:solidFill>
                  <a:schemeClr val="bg1"/>
                </a:solidFill>
              </a:rPr>
              <a:t> Munch, </a:t>
            </a:r>
            <a:r>
              <a:rPr lang="en-US" sz="2400" b="1" i="1">
                <a:solidFill>
                  <a:schemeClr val="bg1"/>
                </a:solidFill>
                <a:latin typeface="Times"/>
                <a:cs typeface="Times"/>
              </a:rPr>
              <a:t>The Scream</a:t>
            </a:r>
            <a:r>
              <a:rPr lang="en-US" sz="2400" b="1">
                <a:solidFill>
                  <a:schemeClr val="bg1"/>
                </a:solidFill>
              </a:rPr>
              <a:t>, </a:t>
            </a:r>
            <a:r>
              <a:rPr lang="en-US" sz="2400" b="1" dirty="0">
                <a:solidFill>
                  <a:schemeClr val="bg1"/>
                </a:solidFill>
              </a:rPr>
              <a:t>Norway 1893</a:t>
            </a:r>
            <a:endParaRPr lang="en-US" sz="2400" dirty="0">
              <a:solidFill>
                <a:schemeClr val="bg1"/>
              </a:solidFill>
            </a:endParaRP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1281" y="268813"/>
            <a:ext cx="4100375" cy="5467167"/>
          </a:xfrm>
          <a:prstGeom prst="rect">
            <a:avLst/>
          </a:prstGeom>
        </p:spPr>
      </p:pic>
      <p:sp>
        <p:nvSpPr>
          <p:cNvPr id="6" name="TextBox 5"/>
          <p:cNvSpPr txBox="1"/>
          <p:nvPr/>
        </p:nvSpPr>
        <p:spPr>
          <a:xfrm>
            <a:off x="2693347" y="5772797"/>
            <a:ext cx="3874369" cy="461665"/>
          </a:xfrm>
          <a:prstGeom prst="rect">
            <a:avLst/>
          </a:prstGeom>
          <a:noFill/>
        </p:spPr>
        <p:txBody>
          <a:bodyPr wrap="square" rtlCol="0">
            <a:spAutoFit/>
          </a:bodyPr>
          <a:lstStyle/>
          <a:p>
            <a:pPr algn="ctr"/>
            <a:r>
              <a:rPr lang="en-US" sz="2400" dirty="0">
                <a:solidFill>
                  <a:srgbClr val="FF6600"/>
                </a:solidFill>
                <a:hlinkClick r:id="rId2"/>
              </a:rPr>
              <a:t>Click on image for Video</a:t>
            </a:r>
            <a:endParaRPr lang="en-US" sz="2400" dirty="0">
              <a:solidFill>
                <a:srgbClr val="FF6600"/>
              </a:solidFill>
            </a:endParaRPr>
          </a:p>
        </p:txBody>
      </p:sp>
    </p:spTree>
    <p:extLst>
      <p:ext uri="{BB962C8B-B14F-4D97-AF65-F5344CB8AC3E}">
        <p14:creationId xmlns:p14="http://schemas.microsoft.com/office/powerpoint/2010/main" val="24242717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a:solidFill>
                  <a:schemeClr val="bg1"/>
                </a:solidFill>
              </a:rPr>
              <a:t>Marshal </a:t>
            </a:r>
            <a:r>
              <a:rPr lang="en-US" sz="2400" b="1" dirty="0" err="1">
                <a:solidFill>
                  <a:schemeClr val="bg1"/>
                </a:solidFill>
              </a:rPr>
              <a:t>Arisman</a:t>
            </a:r>
            <a:r>
              <a:rPr lang="en-US" sz="2400" b="1" dirty="0">
                <a:solidFill>
                  <a:schemeClr val="bg1"/>
                </a:solidFill>
              </a:rPr>
              <a:t>, </a:t>
            </a:r>
            <a:r>
              <a:rPr lang="en-US" sz="2400" b="1" i="1" dirty="0">
                <a:solidFill>
                  <a:schemeClr val="bg1"/>
                </a:solidFill>
                <a:latin typeface="Times"/>
                <a:cs typeface="Times"/>
              </a:rPr>
              <a:t>Revenge of Permanent Wave</a:t>
            </a:r>
            <a:r>
              <a:rPr lang="en-US" sz="2400" b="1" dirty="0">
                <a:solidFill>
                  <a:schemeClr val="bg1"/>
                </a:solidFill>
              </a:rPr>
              <a:t>, USA 1995</a:t>
            </a:r>
            <a:endParaRPr lang="en-US" sz="2400" dirty="0">
              <a:solidFill>
                <a:schemeClr val="bg1"/>
              </a:solidFill>
            </a:endParaRPr>
          </a:p>
        </p:txBody>
      </p:sp>
      <p:pic>
        <p:nvPicPr>
          <p:cNvPr id="4" name="Picture 3">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39862" y="372181"/>
            <a:ext cx="5429125" cy="5101083"/>
          </a:xfrm>
          <a:prstGeom prst="rect">
            <a:avLst/>
          </a:prstGeom>
        </p:spPr>
      </p:pic>
      <p:sp>
        <p:nvSpPr>
          <p:cNvPr id="6" name="TextBox 5"/>
          <p:cNvSpPr txBox="1"/>
          <p:nvPr/>
        </p:nvSpPr>
        <p:spPr>
          <a:xfrm>
            <a:off x="2693347" y="5553867"/>
            <a:ext cx="3874369" cy="461665"/>
          </a:xfrm>
          <a:prstGeom prst="rect">
            <a:avLst/>
          </a:prstGeom>
          <a:noFill/>
        </p:spPr>
        <p:txBody>
          <a:bodyPr wrap="square" rtlCol="0">
            <a:spAutoFit/>
          </a:bodyPr>
          <a:lstStyle/>
          <a:p>
            <a:pPr algn="ctr"/>
            <a:r>
              <a:rPr lang="en-US" sz="2400" dirty="0">
                <a:solidFill>
                  <a:srgbClr val="FF6600"/>
                </a:solidFill>
                <a:hlinkClick r:id="rId2"/>
              </a:rPr>
              <a:t>Click on image for Video</a:t>
            </a:r>
            <a:endParaRPr lang="en-US" sz="2400" dirty="0">
              <a:solidFill>
                <a:srgbClr val="FF6600"/>
              </a:solidFill>
            </a:endParaRPr>
          </a:p>
        </p:txBody>
      </p:sp>
    </p:spTree>
    <p:extLst>
      <p:ext uri="{BB962C8B-B14F-4D97-AF65-F5344CB8AC3E}">
        <p14:creationId xmlns:p14="http://schemas.microsoft.com/office/powerpoint/2010/main" val="16189880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895645"/>
            <a:ext cx="8094300" cy="830997"/>
          </a:xfrm>
          <a:prstGeom prst="rect">
            <a:avLst/>
          </a:prstGeom>
          <a:noFill/>
        </p:spPr>
        <p:txBody>
          <a:bodyPr wrap="square" rtlCol="0">
            <a:spAutoFit/>
          </a:bodyPr>
          <a:lstStyle/>
          <a:p>
            <a:pPr algn="ctr"/>
            <a:r>
              <a:rPr lang="en-US" sz="2400" b="1" dirty="0">
                <a:solidFill>
                  <a:schemeClr val="bg1"/>
                </a:solidFill>
              </a:rPr>
              <a:t>Kevin </a:t>
            </a:r>
            <a:r>
              <a:rPr lang="en-US" sz="2400" b="1" dirty="0" err="1">
                <a:solidFill>
                  <a:schemeClr val="bg1"/>
                </a:solidFill>
              </a:rPr>
              <a:t>Casto</a:t>
            </a:r>
            <a:r>
              <a:rPr lang="en-US" sz="2400" b="1" dirty="0">
                <a:solidFill>
                  <a:schemeClr val="bg1"/>
                </a:solidFill>
              </a:rPr>
              <a:t>, </a:t>
            </a:r>
            <a:r>
              <a:rPr lang="en-US" sz="2400" b="1" i="1" dirty="0">
                <a:solidFill>
                  <a:schemeClr val="bg1"/>
                </a:solidFill>
                <a:latin typeface="Times"/>
                <a:cs typeface="Times"/>
              </a:rPr>
              <a:t>Lowering Jesus from the Cross</a:t>
            </a:r>
            <a:r>
              <a:rPr lang="en-US" sz="2400" b="1" dirty="0">
                <a:solidFill>
                  <a:schemeClr val="bg1"/>
                </a:solidFill>
              </a:rPr>
              <a:t>, USA 1995 </a:t>
            </a:r>
          </a:p>
          <a:p>
            <a:pPr algn="ctr"/>
            <a:r>
              <a:rPr lang="en-US" sz="2400" b="1" dirty="0">
                <a:solidFill>
                  <a:schemeClr val="bg1"/>
                </a:solidFill>
              </a:rPr>
              <a:t>acrylics on canvas</a:t>
            </a:r>
            <a:endParaRPr lang="en-US" sz="2400" dirty="0">
              <a:solidFill>
                <a:schemeClr val="bg1"/>
              </a:solidFill>
            </a:endParaRPr>
          </a:p>
        </p:txBody>
      </p:sp>
      <p:sp>
        <p:nvSpPr>
          <p:cNvPr id="2" name="TextBox 1"/>
          <p:cNvSpPr txBox="1"/>
          <p:nvPr/>
        </p:nvSpPr>
        <p:spPr>
          <a:xfrm>
            <a:off x="9896649" y="722471"/>
            <a:ext cx="2780696" cy="5509200"/>
          </a:xfrm>
          <a:prstGeom prst="rect">
            <a:avLst/>
          </a:prstGeom>
          <a:noFill/>
        </p:spPr>
        <p:txBody>
          <a:bodyPr wrap="square" rtlCol="0">
            <a:spAutoFit/>
          </a:bodyPr>
          <a:lstStyle/>
          <a:p>
            <a:r>
              <a:rPr lang="en-US" sz="4400" i="1" dirty="0"/>
              <a:t>Kevin </a:t>
            </a:r>
            <a:r>
              <a:rPr lang="en-US" sz="4400" i="1" dirty="0" err="1"/>
              <a:t>Casto</a:t>
            </a:r>
            <a:r>
              <a:rPr lang="en-US" sz="4400" i="1" dirty="0"/>
              <a:t>, Lowering Jesus from the Cross, 1995, Acrylic on canvas</a:t>
            </a:r>
            <a:endParaRPr lang="en-US" sz="4400"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9199" y="722471"/>
            <a:ext cx="6047149" cy="4991617"/>
          </a:xfrm>
          <a:prstGeom prst="rect">
            <a:avLst/>
          </a:prstGeom>
          <a:ln>
            <a:solidFill>
              <a:schemeClr val="bg1"/>
            </a:solidFill>
          </a:ln>
        </p:spPr>
      </p:pic>
    </p:spTree>
    <p:extLst>
      <p:ext uri="{BB962C8B-B14F-4D97-AF65-F5344CB8AC3E}">
        <p14:creationId xmlns:p14="http://schemas.microsoft.com/office/powerpoint/2010/main" val="5354100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a:bodyPr>
          <a:lstStyle/>
          <a:p>
            <a:r>
              <a:rPr lang="en-US" sz="4000" dirty="0">
                <a:solidFill>
                  <a:schemeClr val="bg2"/>
                </a:solidFill>
              </a:rPr>
              <a:t>Semi-abstract Art</a:t>
            </a:r>
          </a:p>
        </p:txBody>
      </p:sp>
    </p:spTree>
    <p:extLst>
      <p:ext uri="{BB962C8B-B14F-4D97-AF65-F5344CB8AC3E}">
        <p14:creationId xmlns:p14="http://schemas.microsoft.com/office/powerpoint/2010/main" val="386980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894297"/>
            <a:ext cx="8094300" cy="461665"/>
          </a:xfrm>
          <a:prstGeom prst="rect">
            <a:avLst/>
          </a:prstGeom>
          <a:noFill/>
        </p:spPr>
        <p:txBody>
          <a:bodyPr wrap="square" rtlCol="0">
            <a:spAutoFit/>
          </a:bodyPr>
          <a:lstStyle/>
          <a:p>
            <a:pPr algn="ctr"/>
            <a:r>
              <a:rPr lang="en-US" sz="2400" dirty="0">
                <a:solidFill>
                  <a:schemeClr val="bg1"/>
                </a:solidFill>
              </a:rPr>
              <a:t>Steven Cost</a:t>
            </a:r>
            <a:r>
              <a:rPr lang="en-US" sz="2400" b="1" i="1" dirty="0">
                <a:solidFill>
                  <a:schemeClr val="bg1"/>
                </a:solidFill>
                <a:latin typeface="Times"/>
                <a:cs typeface="Times"/>
              </a:rPr>
              <a:t>,  Don Carlos, a</a:t>
            </a:r>
            <a:r>
              <a:rPr lang="en-US" sz="2400" b="1" dirty="0">
                <a:solidFill>
                  <a:schemeClr val="bg1"/>
                </a:solidFill>
              </a:rPr>
              <a:t>crylics on canvas 2017</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0561" y="350437"/>
            <a:ext cx="3956638" cy="5257990"/>
          </a:xfrm>
          <a:prstGeom prst="rect">
            <a:avLst/>
          </a:prstGeom>
        </p:spPr>
      </p:pic>
    </p:spTree>
    <p:extLst>
      <p:ext uri="{BB962C8B-B14F-4D97-AF65-F5344CB8AC3E}">
        <p14:creationId xmlns:p14="http://schemas.microsoft.com/office/powerpoint/2010/main" val="42494762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97625"/>
            <a:ext cx="8094300" cy="461665"/>
          </a:xfrm>
          <a:prstGeom prst="rect">
            <a:avLst/>
          </a:prstGeom>
          <a:noFill/>
        </p:spPr>
        <p:txBody>
          <a:bodyPr wrap="square" rtlCol="0">
            <a:spAutoFit/>
          </a:bodyPr>
          <a:lstStyle/>
          <a:p>
            <a:pPr algn="ctr"/>
            <a:r>
              <a:rPr lang="en-US" sz="2400" dirty="0">
                <a:solidFill>
                  <a:schemeClr val="bg1"/>
                </a:solidFill>
              </a:rPr>
              <a:t>Steven Cost</a:t>
            </a:r>
            <a:r>
              <a:rPr lang="en-US" sz="2400" b="1" i="1" dirty="0">
                <a:solidFill>
                  <a:schemeClr val="bg1"/>
                </a:solidFill>
                <a:latin typeface="Times"/>
                <a:cs typeface="Times"/>
              </a:rPr>
              <a:t>,  Jazz Quartet, a</a:t>
            </a:r>
            <a:r>
              <a:rPr lang="en-US" sz="2400" b="1" dirty="0">
                <a:solidFill>
                  <a:schemeClr val="bg1"/>
                </a:solidFill>
              </a:rPr>
              <a:t>crylics on canvas 2015</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1163" y="322283"/>
            <a:ext cx="3163685" cy="5649437"/>
          </a:xfrm>
          <a:prstGeom prst="rect">
            <a:avLst/>
          </a:prstGeom>
        </p:spPr>
      </p:pic>
    </p:spTree>
    <p:extLst>
      <p:ext uri="{BB962C8B-B14F-4D97-AF65-F5344CB8AC3E}">
        <p14:creationId xmlns:p14="http://schemas.microsoft.com/office/powerpoint/2010/main" val="473964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610128" y="703605"/>
            <a:ext cx="7936472" cy="5323040"/>
          </a:xfrm>
        </p:spPr>
        <p:txBody>
          <a:bodyPr anchor="t">
            <a:normAutofit/>
          </a:bodyPr>
          <a:lstStyle/>
          <a:p>
            <a:pPr algn="l"/>
            <a:r>
              <a:rPr lang="en-US" sz="3200" dirty="0">
                <a:solidFill>
                  <a:schemeClr val="bg2"/>
                </a:solidFill>
              </a:rPr>
              <a:t>Many of us in the class have seen art in special places. You may come from another city or country, or have traveled. Would you be willing to share what art, monuments, architecture, and more — that your have seen from your own experience?</a:t>
            </a:r>
            <a:br>
              <a:rPr lang="en-US" sz="3200" dirty="0">
                <a:solidFill>
                  <a:schemeClr val="bg2"/>
                </a:solidFill>
              </a:rPr>
            </a:br>
            <a:r>
              <a:rPr lang="en-US" sz="3200" dirty="0">
                <a:solidFill>
                  <a:schemeClr val="bg2"/>
                </a:solidFill>
              </a:rPr>
              <a:t>Do you have photos or videos?</a:t>
            </a:r>
            <a:br>
              <a:rPr lang="en-US" sz="3200" dirty="0">
                <a:solidFill>
                  <a:schemeClr val="bg2"/>
                </a:solidFill>
              </a:rPr>
            </a:br>
            <a:br>
              <a:rPr lang="en-US" sz="3200" dirty="0">
                <a:solidFill>
                  <a:schemeClr val="bg2"/>
                </a:solidFill>
              </a:rPr>
            </a:br>
            <a:r>
              <a:rPr lang="en-US" sz="3200" dirty="0">
                <a:solidFill>
                  <a:schemeClr val="bg2"/>
                </a:solidFill>
              </a:rPr>
              <a:t>What other learning methods should we use in our class?</a:t>
            </a:r>
          </a:p>
        </p:txBody>
      </p:sp>
    </p:spTree>
    <p:extLst>
      <p:ext uri="{BB962C8B-B14F-4D97-AF65-F5344CB8AC3E}">
        <p14:creationId xmlns:p14="http://schemas.microsoft.com/office/powerpoint/2010/main" val="36789424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97625"/>
            <a:ext cx="8094300" cy="461665"/>
          </a:xfrm>
          <a:prstGeom prst="rect">
            <a:avLst/>
          </a:prstGeom>
          <a:noFill/>
        </p:spPr>
        <p:txBody>
          <a:bodyPr wrap="square" rtlCol="0">
            <a:spAutoFit/>
          </a:bodyPr>
          <a:lstStyle/>
          <a:p>
            <a:pPr algn="ctr"/>
            <a:r>
              <a:rPr lang="en-US" sz="2400" dirty="0">
                <a:solidFill>
                  <a:schemeClr val="bg1"/>
                </a:solidFill>
              </a:rPr>
              <a:t>Steven Cost</a:t>
            </a:r>
            <a:r>
              <a:rPr lang="en-US" sz="2400" b="1" i="1" dirty="0">
                <a:solidFill>
                  <a:schemeClr val="bg1"/>
                </a:solidFill>
                <a:latin typeface="Times"/>
                <a:cs typeface="Times"/>
              </a:rPr>
              <a:t>,  Capri Cliffs, a</a:t>
            </a:r>
            <a:r>
              <a:rPr lang="en-US" sz="2400" b="1" dirty="0">
                <a:solidFill>
                  <a:schemeClr val="bg1"/>
                </a:solidFill>
              </a:rPr>
              <a:t>crylics on canvas 2015</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1791" y="326730"/>
            <a:ext cx="4255017" cy="5818325"/>
          </a:xfrm>
          <a:prstGeom prst="rect">
            <a:avLst/>
          </a:prstGeom>
        </p:spPr>
      </p:pic>
    </p:spTree>
    <p:extLst>
      <p:ext uri="{BB962C8B-B14F-4D97-AF65-F5344CB8AC3E}">
        <p14:creationId xmlns:p14="http://schemas.microsoft.com/office/powerpoint/2010/main" val="9407248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0102" y="6120236"/>
            <a:ext cx="9394547" cy="461665"/>
          </a:xfrm>
          <a:prstGeom prst="rect">
            <a:avLst/>
          </a:prstGeom>
          <a:noFill/>
        </p:spPr>
        <p:txBody>
          <a:bodyPr wrap="square" rtlCol="0">
            <a:spAutoFit/>
          </a:bodyPr>
          <a:lstStyle/>
          <a:p>
            <a:pPr algn="ctr"/>
            <a:r>
              <a:rPr lang="en-US" sz="2400" dirty="0">
                <a:solidFill>
                  <a:schemeClr val="bg1"/>
                </a:solidFill>
              </a:rPr>
              <a:t>Wolf Kahn, </a:t>
            </a:r>
            <a:r>
              <a:rPr lang="en-US" sz="2400" i="1" dirty="0">
                <a:solidFill>
                  <a:schemeClr val="bg1"/>
                </a:solidFill>
                <a:latin typeface="Times"/>
                <a:cs typeface="Times"/>
              </a:rPr>
              <a:t>Afterglow 1</a:t>
            </a:r>
            <a:r>
              <a:rPr lang="en-US" sz="2400" dirty="0">
                <a:solidFill>
                  <a:schemeClr val="bg1"/>
                </a:solidFill>
              </a:rPr>
              <a:t>, 1974</a:t>
            </a: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2" name="Picture 1"/>
          <p:cNvPicPr>
            <a:picLocks noChangeAspect="1"/>
          </p:cNvPicPr>
          <p:nvPr/>
        </p:nvPicPr>
        <p:blipFill>
          <a:blip r:embed="rId3"/>
          <a:stretch>
            <a:fillRect/>
          </a:stretch>
        </p:blipFill>
        <p:spPr>
          <a:xfrm>
            <a:off x="1002158" y="878695"/>
            <a:ext cx="7329244" cy="4638037"/>
          </a:xfrm>
          <a:prstGeom prst="rect">
            <a:avLst/>
          </a:prstGeom>
        </p:spPr>
      </p:pic>
    </p:spTree>
    <p:extLst>
      <p:ext uri="{BB962C8B-B14F-4D97-AF65-F5344CB8AC3E}">
        <p14:creationId xmlns:p14="http://schemas.microsoft.com/office/powerpoint/2010/main" val="16489626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435993" y="6047548"/>
            <a:ext cx="8094300" cy="461665"/>
          </a:xfrm>
          <a:prstGeom prst="rect">
            <a:avLst/>
          </a:prstGeom>
          <a:noFill/>
        </p:spPr>
        <p:txBody>
          <a:bodyPr wrap="square" rtlCol="0">
            <a:spAutoFit/>
          </a:bodyPr>
          <a:lstStyle/>
          <a:p>
            <a:pPr algn="ctr"/>
            <a:r>
              <a:rPr lang="en-US" sz="2400" dirty="0">
                <a:solidFill>
                  <a:schemeClr val="bg1"/>
                </a:solidFill>
              </a:rPr>
              <a:t>Georgia O’Keeffe</a:t>
            </a:r>
            <a:r>
              <a:rPr lang="en-US" sz="2400" b="1" i="1" dirty="0">
                <a:solidFill>
                  <a:schemeClr val="bg1"/>
                </a:solidFill>
                <a:latin typeface="Times"/>
                <a:cs typeface="Times"/>
              </a:rPr>
              <a:t>, </a:t>
            </a:r>
            <a:r>
              <a:rPr lang="en-US" sz="2400" b="1" i="1" dirty="0" err="1">
                <a:solidFill>
                  <a:schemeClr val="bg1"/>
                </a:solidFill>
                <a:latin typeface="Times"/>
                <a:cs typeface="Times"/>
              </a:rPr>
              <a:t>Pendernal</a:t>
            </a:r>
            <a:r>
              <a:rPr lang="en-US" sz="2400" b="1" i="1" dirty="0">
                <a:solidFill>
                  <a:schemeClr val="bg1"/>
                </a:solidFill>
                <a:latin typeface="Times"/>
                <a:cs typeface="Times"/>
              </a:rPr>
              <a:t>,</a:t>
            </a:r>
            <a:r>
              <a:rPr lang="en-US" sz="2400" b="1" dirty="0">
                <a:solidFill>
                  <a:schemeClr val="bg1"/>
                </a:solidFill>
                <a:latin typeface="Times"/>
                <a:cs typeface="Times"/>
              </a:rPr>
              <a:t> oil on canvas  1936</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2" name="Picture 1">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9952" y="589908"/>
            <a:ext cx="7378696" cy="4899621"/>
          </a:xfrm>
          <a:prstGeom prst="rect">
            <a:avLst/>
          </a:prstGeom>
        </p:spPr>
      </p:pic>
      <p:sp>
        <p:nvSpPr>
          <p:cNvPr id="7" name="TextBox 6"/>
          <p:cNvSpPr txBox="1"/>
          <p:nvPr/>
        </p:nvSpPr>
        <p:spPr>
          <a:xfrm>
            <a:off x="2693347" y="5553867"/>
            <a:ext cx="3874369" cy="461665"/>
          </a:xfrm>
          <a:prstGeom prst="rect">
            <a:avLst/>
          </a:prstGeom>
          <a:noFill/>
        </p:spPr>
        <p:txBody>
          <a:bodyPr wrap="square" rtlCol="0">
            <a:spAutoFit/>
          </a:bodyPr>
          <a:lstStyle/>
          <a:p>
            <a:pPr algn="ctr"/>
            <a:r>
              <a:rPr lang="en-US" sz="2400" dirty="0">
                <a:solidFill>
                  <a:srgbClr val="FF6600"/>
                </a:solidFill>
                <a:hlinkClick r:id="rId3"/>
              </a:rPr>
              <a:t>Click on image for Video</a:t>
            </a:r>
            <a:endParaRPr lang="en-US" sz="2400" dirty="0">
              <a:solidFill>
                <a:srgbClr val="FF6600"/>
              </a:solidFill>
            </a:endParaRPr>
          </a:p>
        </p:txBody>
      </p:sp>
    </p:spTree>
    <p:extLst>
      <p:ext uri="{BB962C8B-B14F-4D97-AF65-F5344CB8AC3E}">
        <p14:creationId xmlns:p14="http://schemas.microsoft.com/office/powerpoint/2010/main" val="20037724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a:bodyPr>
          <a:lstStyle/>
          <a:p>
            <a:r>
              <a:rPr lang="en-US" sz="4000" dirty="0">
                <a:solidFill>
                  <a:schemeClr val="bg2"/>
                </a:solidFill>
              </a:rPr>
              <a:t>Abstract Art</a:t>
            </a:r>
          </a:p>
        </p:txBody>
      </p:sp>
    </p:spTree>
    <p:extLst>
      <p:ext uri="{BB962C8B-B14F-4D97-AF65-F5344CB8AC3E}">
        <p14:creationId xmlns:p14="http://schemas.microsoft.com/office/powerpoint/2010/main" val="1799391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435993" y="6047548"/>
            <a:ext cx="8094300" cy="830997"/>
          </a:xfrm>
          <a:prstGeom prst="rect">
            <a:avLst/>
          </a:prstGeom>
          <a:noFill/>
        </p:spPr>
        <p:txBody>
          <a:bodyPr wrap="square" rtlCol="0">
            <a:spAutoFit/>
          </a:bodyPr>
          <a:lstStyle/>
          <a:p>
            <a:pPr algn="ctr"/>
            <a:r>
              <a:rPr lang="en-US" sz="2400" dirty="0">
                <a:solidFill>
                  <a:schemeClr val="bg1"/>
                </a:solidFill>
              </a:rPr>
              <a:t>Georgia O’Keeffe</a:t>
            </a:r>
            <a:r>
              <a:rPr lang="en-US" sz="2400" b="1" i="1" dirty="0">
                <a:solidFill>
                  <a:schemeClr val="bg1"/>
                </a:solidFill>
                <a:latin typeface="Times"/>
                <a:cs typeface="Times"/>
              </a:rPr>
              <a:t> Train at Night in the Desert, </a:t>
            </a:r>
            <a:endParaRPr lang="en-US" sz="2400" b="1" dirty="0">
              <a:solidFill>
                <a:schemeClr val="bg1"/>
              </a:solidFill>
              <a:latin typeface="Times"/>
              <a:cs typeface="Times"/>
            </a:endParaRPr>
          </a:p>
          <a:p>
            <a:pPr algn="ctr"/>
            <a:r>
              <a:rPr lang="en-US" sz="2400" b="1" dirty="0">
                <a:solidFill>
                  <a:schemeClr val="bg1"/>
                </a:solidFill>
                <a:latin typeface="Times"/>
                <a:cs typeface="Times"/>
              </a:rPr>
              <a:t>Canyon, Texas 1916</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sp>
        <p:nvSpPr>
          <p:cNvPr id="7" name="TextBox 6"/>
          <p:cNvSpPr txBox="1"/>
          <p:nvPr/>
        </p:nvSpPr>
        <p:spPr>
          <a:xfrm>
            <a:off x="2693347" y="5553867"/>
            <a:ext cx="3874369" cy="461665"/>
          </a:xfrm>
          <a:prstGeom prst="rect">
            <a:avLst/>
          </a:prstGeom>
          <a:noFill/>
        </p:spPr>
        <p:txBody>
          <a:bodyPr wrap="square" rtlCol="0">
            <a:spAutoFit/>
          </a:bodyPr>
          <a:lstStyle/>
          <a:p>
            <a:pPr algn="ctr"/>
            <a:r>
              <a:rPr lang="en-US" sz="2400" dirty="0">
                <a:solidFill>
                  <a:srgbClr val="FF6600"/>
                </a:solidFill>
                <a:hlinkClick r:id="rId3"/>
              </a:rPr>
              <a:t>Click on image for Video</a:t>
            </a:r>
            <a:endParaRPr lang="en-US" sz="2400" dirty="0">
              <a:solidFill>
                <a:srgbClr val="FF6600"/>
              </a:solidFill>
            </a:endParaRPr>
          </a:p>
        </p:txBody>
      </p:sp>
      <p:pic>
        <p:nvPicPr>
          <p:cNvPr id="8" name="Picture 7">
            <a:hlinkClick r:id="rId3"/>
          </p:cNvPr>
          <p:cNvPicPr>
            <a:picLocks noChangeAspect="1"/>
          </p:cNvPicPr>
          <p:nvPr/>
        </p:nvPicPr>
        <p:blipFill>
          <a:blip r:embed="rId4"/>
          <a:stretch>
            <a:fillRect/>
          </a:stretch>
        </p:blipFill>
        <p:spPr>
          <a:xfrm>
            <a:off x="2697468" y="602294"/>
            <a:ext cx="3749064" cy="4559243"/>
          </a:xfrm>
          <a:prstGeom prst="rect">
            <a:avLst/>
          </a:prstGeom>
        </p:spPr>
      </p:pic>
    </p:spTree>
    <p:extLst>
      <p:ext uri="{BB962C8B-B14F-4D97-AF65-F5344CB8AC3E}">
        <p14:creationId xmlns:p14="http://schemas.microsoft.com/office/powerpoint/2010/main" val="8168747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a:solidFill>
                  <a:schemeClr val="bg1"/>
                </a:solidFill>
              </a:rPr>
              <a:t>Marcel Duchamp, </a:t>
            </a:r>
            <a:r>
              <a:rPr lang="en-US" sz="2400" b="1" i="1" dirty="0">
                <a:solidFill>
                  <a:schemeClr val="bg1"/>
                </a:solidFill>
                <a:latin typeface="Times"/>
                <a:cs typeface="Times"/>
              </a:rPr>
              <a:t>Nude Descending a Staircase </a:t>
            </a:r>
            <a:r>
              <a:rPr lang="en-US" sz="2400" b="1" dirty="0">
                <a:solidFill>
                  <a:schemeClr val="bg1"/>
                </a:solidFill>
              </a:rPr>
              <a:t>1912</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6" name="Picture 5">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7673" y="379157"/>
            <a:ext cx="3240051" cy="5342692"/>
          </a:xfrm>
          <a:prstGeom prst="rect">
            <a:avLst/>
          </a:prstGeom>
          <a:ln>
            <a:solidFill>
              <a:schemeClr val="bg1"/>
            </a:solidFill>
          </a:ln>
        </p:spPr>
      </p:pic>
      <p:sp>
        <p:nvSpPr>
          <p:cNvPr id="7" name="TextBox 6"/>
          <p:cNvSpPr txBox="1"/>
          <p:nvPr/>
        </p:nvSpPr>
        <p:spPr>
          <a:xfrm>
            <a:off x="2693347" y="5772797"/>
            <a:ext cx="3874369" cy="461665"/>
          </a:xfrm>
          <a:prstGeom prst="rect">
            <a:avLst/>
          </a:prstGeom>
          <a:noFill/>
        </p:spPr>
        <p:txBody>
          <a:bodyPr wrap="square" rtlCol="0">
            <a:spAutoFit/>
          </a:bodyPr>
          <a:lstStyle/>
          <a:p>
            <a:pPr algn="ctr"/>
            <a:r>
              <a:rPr lang="en-US" sz="2400" dirty="0">
                <a:solidFill>
                  <a:srgbClr val="FF6600"/>
                </a:solidFill>
                <a:hlinkClick r:id="rId5"/>
              </a:rPr>
              <a:t>Click on image for Video</a:t>
            </a:r>
            <a:endParaRPr lang="en-US" sz="2400" dirty="0">
              <a:solidFill>
                <a:srgbClr val="FF6600"/>
              </a:solidFill>
            </a:endParaRPr>
          </a:p>
        </p:txBody>
      </p:sp>
      <p:sp>
        <p:nvSpPr>
          <p:cNvPr id="8" name="TextBox 7"/>
          <p:cNvSpPr txBox="1"/>
          <p:nvPr/>
        </p:nvSpPr>
        <p:spPr>
          <a:xfrm>
            <a:off x="6675843" y="2505670"/>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13714511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a:solidFill>
                  <a:schemeClr val="bg1"/>
                </a:solidFill>
              </a:rPr>
              <a:t>Pablo Picasso, </a:t>
            </a:r>
            <a:r>
              <a:rPr lang="en-US" sz="2400" b="1" i="1" dirty="0">
                <a:solidFill>
                  <a:schemeClr val="bg1"/>
                </a:solidFill>
                <a:latin typeface="Times"/>
                <a:cs typeface="Times"/>
              </a:rPr>
              <a:t>Guernica, </a:t>
            </a:r>
            <a:r>
              <a:rPr lang="en-US" sz="2400" b="1" dirty="0">
                <a:solidFill>
                  <a:schemeClr val="bg1"/>
                </a:solidFill>
                <a:latin typeface="Times"/>
                <a:cs typeface="Times"/>
              </a:rPr>
              <a:t>Spain</a:t>
            </a:r>
            <a:r>
              <a:rPr lang="en-US" sz="2400" b="1" i="1" dirty="0">
                <a:solidFill>
                  <a:schemeClr val="bg1"/>
                </a:solidFill>
                <a:latin typeface="Times"/>
                <a:cs typeface="Times"/>
              </a:rPr>
              <a:t> </a:t>
            </a:r>
            <a:r>
              <a:rPr lang="en-US" sz="2400" b="1" dirty="0">
                <a:solidFill>
                  <a:schemeClr val="bg1"/>
                </a:solidFill>
              </a:rPr>
              <a:t>1937</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7" name="Picture 6">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3573" y="1401156"/>
            <a:ext cx="8043017" cy="3568568"/>
          </a:xfrm>
          <a:prstGeom prst="rect">
            <a:avLst/>
          </a:prstGeom>
          <a:ln>
            <a:solidFill>
              <a:schemeClr val="bg1"/>
            </a:solidFill>
          </a:ln>
        </p:spPr>
      </p:pic>
      <p:sp>
        <p:nvSpPr>
          <p:cNvPr id="9" name="TextBox 8"/>
          <p:cNvSpPr txBox="1"/>
          <p:nvPr/>
        </p:nvSpPr>
        <p:spPr>
          <a:xfrm>
            <a:off x="7330290" y="5196906"/>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22314775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a:solidFill>
                  <a:schemeClr val="bg1"/>
                </a:solidFill>
              </a:rPr>
              <a:t>Pablo Picasso, </a:t>
            </a:r>
            <a:r>
              <a:rPr lang="en-US" sz="2400" b="1" i="1" dirty="0">
                <a:solidFill>
                  <a:schemeClr val="bg1"/>
                </a:solidFill>
                <a:latin typeface="Times"/>
                <a:cs typeface="Times"/>
              </a:rPr>
              <a:t>Three Musicians, </a:t>
            </a:r>
            <a:r>
              <a:rPr lang="en-US" sz="2400" b="1" dirty="0">
                <a:solidFill>
                  <a:schemeClr val="bg1"/>
                </a:solidFill>
                <a:latin typeface="Times"/>
                <a:cs typeface="Times"/>
              </a:rPr>
              <a:t>Spain</a:t>
            </a:r>
            <a:r>
              <a:rPr lang="en-US" sz="2400" b="1" i="1" dirty="0">
                <a:solidFill>
                  <a:schemeClr val="bg1"/>
                </a:solidFill>
                <a:latin typeface="Times"/>
                <a:cs typeface="Times"/>
              </a:rPr>
              <a:t> </a:t>
            </a:r>
            <a:r>
              <a:rPr lang="en-US" sz="2400" b="1" dirty="0">
                <a:solidFill>
                  <a:schemeClr val="bg1"/>
                </a:solidFill>
              </a:rPr>
              <a:t>1921</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2" name="Picture 1"/>
          <p:cNvPicPr>
            <a:picLocks noChangeAspect="1"/>
          </p:cNvPicPr>
          <p:nvPr/>
        </p:nvPicPr>
        <p:blipFill>
          <a:blip r:embed="rId3"/>
          <a:stretch>
            <a:fillRect/>
          </a:stretch>
        </p:blipFill>
        <p:spPr>
          <a:xfrm>
            <a:off x="2215021" y="624074"/>
            <a:ext cx="4688558" cy="5226845"/>
          </a:xfrm>
          <a:prstGeom prst="rect">
            <a:avLst/>
          </a:prstGeom>
          <a:ln>
            <a:solidFill>
              <a:schemeClr val="bg1"/>
            </a:solidFill>
          </a:ln>
        </p:spPr>
      </p:pic>
    </p:spTree>
    <p:extLst>
      <p:ext uri="{BB962C8B-B14F-4D97-AF65-F5344CB8AC3E}">
        <p14:creationId xmlns:p14="http://schemas.microsoft.com/office/powerpoint/2010/main" val="36912551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i="1" dirty="0">
                <a:solidFill>
                  <a:schemeClr val="bg1"/>
                </a:solidFill>
              </a:rPr>
              <a:t>Ensemble</a:t>
            </a:r>
            <a:r>
              <a:rPr lang="en-US" sz="2400" b="1" dirty="0">
                <a:solidFill>
                  <a:schemeClr val="bg1"/>
                </a:solidFill>
              </a:rPr>
              <a:t> by Steven Cost, acrylics, 36” x 24”</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6" name="Picture 5"/>
          <p:cNvPicPr>
            <a:picLocks noChangeAspect="1"/>
          </p:cNvPicPr>
          <p:nvPr/>
        </p:nvPicPr>
        <p:blipFill>
          <a:blip r:embed="rId3"/>
          <a:stretch>
            <a:fillRect/>
          </a:stretch>
        </p:blipFill>
        <p:spPr>
          <a:xfrm>
            <a:off x="341301" y="598200"/>
            <a:ext cx="8435997" cy="5424346"/>
          </a:xfrm>
          <a:prstGeom prst="rect">
            <a:avLst/>
          </a:prstGeom>
        </p:spPr>
      </p:pic>
    </p:spTree>
    <p:extLst>
      <p:ext uri="{BB962C8B-B14F-4D97-AF65-F5344CB8AC3E}">
        <p14:creationId xmlns:p14="http://schemas.microsoft.com/office/powerpoint/2010/main" val="3958359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a:bodyPr>
          <a:lstStyle/>
          <a:p>
            <a:r>
              <a:rPr lang="en-US" sz="4000" dirty="0">
                <a:solidFill>
                  <a:schemeClr val="bg2"/>
                </a:solidFill>
              </a:rPr>
              <a:t>Non-objective Abstract Art</a:t>
            </a:r>
          </a:p>
        </p:txBody>
      </p:sp>
    </p:spTree>
    <p:extLst>
      <p:ext uri="{BB962C8B-B14F-4D97-AF65-F5344CB8AC3E}">
        <p14:creationId xmlns:p14="http://schemas.microsoft.com/office/powerpoint/2010/main" val="3025296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610128" y="703605"/>
            <a:ext cx="7936472" cy="5323040"/>
          </a:xfrm>
        </p:spPr>
        <p:txBody>
          <a:bodyPr anchor="t">
            <a:normAutofit/>
          </a:bodyPr>
          <a:lstStyle/>
          <a:p>
            <a:br>
              <a:rPr lang="en-US" sz="4000" dirty="0">
                <a:solidFill>
                  <a:schemeClr val="bg2"/>
                </a:solidFill>
              </a:rPr>
            </a:br>
            <a:br>
              <a:rPr lang="en-US" sz="4000" dirty="0">
                <a:solidFill>
                  <a:schemeClr val="bg2"/>
                </a:solidFill>
              </a:rPr>
            </a:br>
            <a:br>
              <a:rPr lang="en-US" sz="4000" dirty="0">
                <a:solidFill>
                  <a:schemeClr val="bg2"/>
                </a:solidFill>
              </a:rPr>
            </a:br>
            <a:r>
              <a:rPr lang="en-US" sz="4000" dirty="0">
                <a:solidFill>
                  <a:schemeClr val="bg2"/>
                </a:solidFill>
              </a:rPr>
              <a:t>Take A look at Our Visual World.</a:t>
            </a:r>
          </a:p>
        </p:txBody>
      </p:sp>
    </p:spTree>
    <p:extLst>
      <p:ext uri="{BB962C8B-B14F-4D97-AF65-F5344CB8AC3E}">
        <p14:creationId xmlns:p14="http://schemas.microsoft.com/office/powerpoint/2010/main" val="19344663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0102" y="6120236"/>
            <a:ext cx="9394547" cy="461665"/>
          </a:xfrm>
          <a:prstGeom prst="rect">
            <a:avLst/>
          </a:prstGeom>
          <a:noFill/>
        </p:spPr>
        <p:txBody>
          <a:bodyPr wrap="square" rtlCol="0">
            <a:spAutoFit/>
          </a:bodyPr>
          <a:lstStyle/>
          <a:p>
            <a:pPr algn="ctr"/>
            <a:r>
              <a:rPr lang="en-US" sz="2400" dirty="0" err="1">
                <a:solidFill>
                  <a:schemeClr val="bg1"/>
                </a:solidFill>
              </a:rPr>
              <a:t>Kazimir</a:t>
            </a:r>
            <a:r>
              <a:rPr lang="en-US" sz="2400" dirty="0">
                <a:solidFill>
                  <a:schemeClr val="bg1"/>
                </a:solidFill>
              </a:rPr>
              <a:t> Malevich, </a:t>
            </a:r>
            <a:r>
              <a:rPr lang="en-US" sz="2400" i="1" dirty="0">
                <a:solidFill>
                  <a:schemeClr val="bg1"/>
                </a:solidFill>
                <a:latin typeface="Times"/>
                <a:cs typeface="Times"/>
              </a:rPr>
              <a:t>Black Square</a:t>
            </a:r>
            <a:r>
              <a:rPr lang="en-US" sz="2400" dirty="0">
                <a:solidFill>
                  <a:schemeClr val="bg1"/>
                </a:solidFill>
              </a:rPr>
              <a:t>, Russia 1919</a:t>
            </a: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6" name="Picture 5">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7794" y="417074"/>
            <a:ext cx="6443012" cy="4832259"/>
          </a:xfrm>
          <a:prstGeom prst="rect">
            <a:avLst/>
          </a:prstGeom>
        </p:spPr>
      </p:pic>
      <p:sp>
        <p:nvSpPr>
          <p:cNvPr id="7" name="TextBox 6"/>
          <p:cNvSpPr txBox="1"/>
          <p:nvPr/>
        </p:nvSpPr>
        <p:spPr>
          <a:xfrm>
            <a:off x="2693347" y="5641439"/>
            <a:ext cx="3874369" cy="461665"/>
          </a:xfrm>
          <a:prstGeom prst="rect">
            <a:avLst/>
          </a:prstGeom>
          <a:noFill/>
        </p:spPr>
        <p:txBody>
          <a:bodyPr wrap="square" rtlCol="0">
            <a:spAutoFit/>
          </a:bodyPr>
          <a:lstStyle/>
          <a:p>
            <a:pPr algn="ctr"/>
            <a:r>
              <a:rPr lang="en-US" sz="2400" dirty="0">
                <a:solidFill>
                  <a:srgbClr val="FF6600"/>
                </a:solidFill>
                <a:hlinkClick r:id="rId5"/>
              </a:rPr>
              <a:t>Click on image for Video</a:t>
            </a:r>
            <a:endParaRPr lang="en-US" sz="2400" dirty="0">
              <a:solidFill>
                <a:srgbClr val="FF6600"/>
              </a:solidFill>
            </a:endParaRPr>
          </a:p>
        </p:txBody>
      </p:sp>
      <p:sp>
        <p:nvSpPr>
          <p:cNvPr id="8" name="TextBox 7"/>
          <p:cNvSpPr txBox="1"/>
          <p:nvPr/>
        </p:nvSpPr>
        <p:spPr>
          <a:xfrm>
            <a:off x="7584290" y="5809876"/>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16607722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633790"/>
            <a:ext cx="8094300" cy="830997"/>
          </a:xfrm>
          <a:prstGeom prst="rect">
            <a:avLst/>
          </a:prstGeom>
          <a:noFill/>
        </p:spPr>
        <p:txBody>
          <a:bodyPr wrap="square" rtlCol="0">
            <a:spAutoFit/>
          </a:bodyPr>
          <a:lstStyle/>
          <a:p>
            <a:pPr algn="ctr"/>
            <a:r>
              <a:rPr lang="en-US" sz="2400" dirty="0">
                <a:solidFill>
                  <a:schemeClr val="bg1"/>
                </a:solidFill>
              </a:rPr>
              <a:t>Lithographic propaganda poster by Lazar </a:t>
            </a:r>
            <a:r>
              <a:rPr lang="en-US" sz="2400" dirty="0" err="1">
                <a:solidFill>
                  <a:schemeClr val="bg1"/>
                </a:solidFill>
              </a:rPr>
              <a:t>Lissitzki</a:t>
            </a:r>
            <a:r>
              <a:rPr lang="en-US" sz="2400" b="1" dirty="0">
                <a:solidFill>
                  <a:schemeClr val="bg1"/>
                </a:solidFill>
              </a:rPr>
              <a:t>, </a:t>
            </a:r>
            <a:r>
              <a:rPr lang="en-US" sz="2400" b="1" i="1" dirty="0">
                <a:solidFill>
                  <a:schemeClr val="bg1"/>
                </a:solidFill>
                <a:latin typeface="Times"/>
                <a:cs typeface="Times"/>
              </a:rPr>
              <a:t>Beat the Whites with the Red Wedge, </a:t>
            </a:r>
            <a:r>
              <a:rPr lang="en-US" sz="2400" b="1" dirty="0">
                <a:solidFill>
                  <a:schemeClr val="bg1"/>
                </a:solidFill>
              </a:rPr>
              <a:t>Russia 1919</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7" name="Picture 6">
            <a:hlinkClick r:id="rId3"/>
          </p:cNvPr>
          <p:cNvPicPr>
            <a:picLocks noChangeAspect="1"/>
          </p:cNvPicPr>
          <p:nvPr/>
        </p:nvPicPr>
        <p:blipFill>
          <a:blip r:embed="rId4"/>
          <a:stretch>
            <a:fillRect/>
          </a:stretch>
        </p:blipFill>
        <p:spPr>
          <a:xfrm>
            <a:off x="1450655" y="373003"/>
            <a:ext cx="6217289" cy="5012689"/>
          </a:xfrm>
          <a:prstGeom prst="rect">
            <a:avLst/>
          </a:prstGeom>
        </p:spPr>
      </p:pic>
      <p:sp>
        <p:nvSpPr>
          <p:cNvPr id="8" name="TextBox 7"/>
          <p:cNvSpPr txBox="1"/>
          <p:nvPr/>
        </p:nvSpPr>
        <p:spPr>
          <a:xfrm>
            <a:off x="7839968" y="3162305"/>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20571395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87642" y="5663464"/>
            <a:ext cx="8094300" cy="461665"/>
          </a:xfrm>
          <a:prstGeom prst="rect">
            <a:avLst/>
          </a:prstGeom>
          <a:noFill/>
        </p:spPr>
        <p:txBody>
          <a:bodyPr wrap="square" rtlCol="0">
            <a:spAutoFit/>
          </a:bodyPr>
          <a:lstStyle/>
          <a:p>
            <a:pPr algn="ctr"/>
            <a:r>
              <a:rPr lang="en-US" sz="2400" dirty="0">
                <a:solidFill>
                  <a:schemeClr val="bg1"/>
                </a:solidFill>
              </a:rPr>
              <a:t>Steven Cost</a:t>
            </a:r>
            <a:r>
              <a:rPr lang="en-US" sz="2400" b="1" i="1" dirty="0">
                <a:solidFill>
                  <a:schemeClr val="bg1"/>
                </a:solidFill>
                <a:latin typeface="Times"/>
                <a:cs typeface="Times"/>
              </a:rPr>
              <a:t>, The Source of Everything, a</a:t>
            </a:r>
            <a:r>
              <a:rPr lang="en-US" sz="2400" b="1" dirty="0">
                <a:solidFill>
                  <a:schemeClr val="bg1"/>
                </a:solidFill>
              </a:rPr>
              <a:t>crylics on paper 2017</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2" name="Picture 1"/>
          <p:cNvPicPr>
            <a:picLocks noChangeAspect="1"/>
          </p:cNvPicPr>
          <p:nvPr/>
        </p:nvPicPr>
        <p:blipFill>
          <a:blip r:embed="rId3"/>
          <a:stretch>
            <a:fillRect/>
          </a:stretch>
        </p:blipFill>
        <p:spPr>
          <a:xfrm>
            <a:off x="587642" y="606656"/>
            <a:ext cx="8253058" cy="4728891"/>
          </a:xfrm>
          <a:prstGeom prst="rect">
            <a:avLst/>
          </a:prstGeom>
          <a:ln>
            <a:solidFill>
              <a:schemeClr val="bg1">
                <a:lumMod val="95000"/>
              </a:schemeClr>
            </a:solidFill>
          </a:ln>
        </p:spPr>
      </p:pic>
    </p:spTree>
    <p:extLst>
      <p:ext uri="{BB962C8B-B14F-4D97-AF65-F5344CB8AC3E}">
        <p14:creationId xmlns:p14="http://schemas.microsoft.com/office/powerpoint/2010/main" val="41262373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894297"/>
            <a:ext cx="8094300" cy="830997"/>
          </a:xfrm>
          <a:prstGeom prst="rect">
            <a:avLst/>
          </a:prstGeom>
          <a:noFill/>
        </p:spPr>
        <p:txBody>
          <a:bodyPr wrap="square" rtlCol="0">
            <a:spAutoFit/>
          </a:bodyPr>
          <a:lstStyle/>
          <a:p>
            <a:pPr algn="ctr"/>
            <a:r>
              <a:rPr lang="en-US" sz="2400" dirty="0">
                <a:solidFill>
                  <a:schemeClr val="bg1"/>
                </a:solidFill>
              </a:rPr>
              <a:t>Georgia O’Keeffe</a:t>
            </a:r>
            <a:r>
              <a:rPr lang="en-US" sz="2400" b="1" i="1" dirty="0">
                <a:solidFill>
                  <a:schemeClr val="bg1"/>
                </a:solidFill>
                <a:latin typeface="Times"/>
                <a:cs typeface="Times"/>
              </a:rPr>
              <a:t>, Gray Line with Black, Blue and Yellow</a:t>
            </a:r>
            <a:r>
              <a:rPr lang="en-US" sz="2400" b="1" dirty="0">
                <a:solidFill>
                  <a:schemeClr val="bg1"/>
                </a:solidFill>
                <a:latin typeface="Times"/>
                <a:cs typeface="Times"/>
              </a:rPr>
              <a:t>, oil on canvas  1923</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1311" y="487362"/>
            <a:ext cx="3201377" cy="5144625"/>
          </a:xfrm>
          <a:prstGeom prst="rect">
            <a:avLst/>
          </a:prstGeom>
        </p:spPr>
      </p:pic>
    </p:spTree>
    <p:extLst>
      <p:ext uri="{BB962C8B-B14F-4D97-AF65-F5344CB8AC3E}">
        <p14:creationId xmlns:p14="http://schemas.microsoft.com/office/powerpoint/2010/main" val="1917377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0"/>
            <a:ext cx="8363982" cy="4242245"/>
          </a:xfrm>
        </p:spPr>
        <p:txBody>
          <a:bodyPr anchor="t">
            <a:noAutofit/>
          </a:bodyPr>
          <a:lstStyle/>
          <a:p>
            <a:pPr algn="l"/>
            <a:r>
              <a:rPr lang="en-US" sz="3600" dirty="0">
                <a:solidFill>
                  <a:schemeClr val="bg1"/>
                </a:solidFill>
              </a:rPr>
              <a:t>Through his entire career, from his portrayal of a brothel in his 1907 </a:t>
            </a:r>
            <a:r>
              <a:rPr lang="en-US" sz="3600" i="1" dirty="0">
                <a:solidFill>
                  <a:schemeClr val="bg1"/>
                </a:solidFill>
              </a:rPr>
              <a:t>Les Demoiselles </a:t>
            </a:r>
            <a:r>
              <a:rPr lang="en-US" sz="3600" i="1" dirty="0" err="1">
                <a:solidFill>
                  <a:schemeClr val="bg1"/>
                </a:solidFill>
              </a:rPr>
              <a:t>d’Avignon</a:t>
            </a:r>
            <a:r>
              <a:rPr lang="en-US" sz="3600" dirty="0">
                <a:solidFill>
                  <a:schemeClr val="bg1"/>
                </a:solidFill>
              </a:rPr>
              <a:t>, Pablo Picasso represented his relation to women as a sort of battlefield between attraction and repulsion.</a:t>
            </a:r>
            <a:br>
              <a:rPr lang="en-US" sz="3600" dirty="0">
                <a:solidFill>
                  <a:schemeClr val="bg1"/>
                </a:solidFill>
              </a:rPr>
            </a:br>
            <a:endParaRPr lang="en-US" sz="3200" dirty="0">
              <a:solidFill>
                <a:schemeClr val="bg1"/>
              </a:solidFill>
            </a:endParaRPr>
          </a:p>
        </p:txBody>
      </p:sp>
    </p:spTree>
    <p:extLst>
      <p:ext uri="{BB962C8B-B14F-4D97-AF65-F5344CB8AC3E}">
        <p14:creationId xmlns:p14="http://schemas.microsoft.com/office/powerpoint/2010/main" val="24262740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6143585"/>
            <a:ext cx="8363982" cy="1207398"/>
          </a:xfrm>
        </p:spPr>
        <p:txBody>
          <a:bodyPr anchor="t">
            <a:noAutofit/>
          </a:bodyPr>
          <a:lstStyle/>
          <a:p>
            <a:r>
              <a:rPr lang="en-US" sz="2400" dirty="0">
                <a:solidFill>
                  <a:schemeClr val="bg1"/>
                </a:solidFill>
              </a:rPr>
              <a:t>Pablo Picasso, </a:t>
            </a:r>
            <a:r>
              <a:rPr lang="en-US" sz="2400" i="1" dirty="0">
                <a:solidFill>
                  <a:schemeClr val="bg1"/>
                </a:solidFill>
              </a:rPr>
              <a:t>Les Demoiselles </a:t>
            </a:r>
            <a:r>
              <a:rPr lang="en-US" sz="2400" i="1" dirty="0" err="1">
                <a:solidFill>
                  <a:schemeClr val="bg1"/>
                </a:solidFill>
              </a:rPr>
              <a:t>d’Avignon</a:t>
            </a:r>
            <a:r>
              <a:rPr lang="en-US" sz="2400" i="1" dirty="0">
                <a:solidFill>
                  <a:schemeClr val="bg1"/>
                </a:solidFill>
              </a:rPr>
              <a:t> </a:t>
            </a:r>
            <a:r>
              <a:rPr lang="en-US" sz="2400" dirty="0">
                <a:solidFill>
                  <a:schemeClr val="bg1"/>
                </a:solidFill>
              </a:rPr>
              <a:t>1907</a:t>
            </a:r>
            <a:br>
              <a:rPr lang="en-US" sz="2400" dirty="0">
                <a:solidFill>
                  <a:schemeClr val="bg1"/>
                </a:solidFill>
              </a:rPr>
            </a:br>
            <a:r>
              <a:rPr lang="en-US" sz="2400" dirty="0">
                <a:solidFill>
                  <a:schemeClr val="bg1"/>
                </a:solidFill>
              </a:rPr>
              <a:t>.</a:t>
            </a:r>
          </a:p>
        </p:txBody>
      </p:sp>
      <p:pic>
        <p:nvPicPr>
          <p:cNvPr id="2" name="Picture 1"/>
          <p:cNvPicPr>
            <a:picLocks noChangeAspect="1"/>
          </p:cNvPicPr>
          <p:nvPr/>
        </p:nvPicPr>
        <p:blipFill>
          <a:blip r:embed="rId2"/>
          <a:stretch>
            <a:fillRect/>
          </a:stretch>
        </p:blipFill>
        <p:spPr>
          <a:xfrm>
            <a:off x="2002100" y="339011"/>
            <a:ext cx="5551148" cy="5695478"/>
          </a:xfrm>
          <a:prstGeom prst="rect">
            <a:avLst/>
          </a:prstGeom>
        </p:spPr>
      </p:pic>
    </p:spTree>
    <p:extLst>
      <p:ext uri="{BB962C8B-B14F-4D97-AF65-F5344CB8AC3E}">
        <p14:creationId xmlns:p14="http://schemas.microsoft.com/office/powerpoint/2010/main" val="16459724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6143585"/>
            <a:ext cx="8363982" cy="1207398"/>
          </a:xfrm>
        </p:spPr>
        <p:txBody>
          <a:bodyPr anchor="t">
            <a:noAutofit/>
          </a:bodyPr>
          <a:lstStyle/>
          <a:p>
            <a:r>
              <a:rPr lang="en-US" sz="2400" dirty="0">
                <a:solidFill>
                  <a:schemeClr val="bg1"/>
                </a:solidFill>
              </a:rPr>
              <a:t>Mick </a:t>
            </a:r>
            <a:r>
              <a:rPr lang="en-US" sz="2400" dirty="0" err="1">
                <a:solidFill>
                  <a:schemeClr val="bg1"/>
                </a:solidFill>
              </a:rPr>
              <a:t>Tjakamarra</a:t>
            </a:r>
            <a:r>
              <a:rPr lang="en-US" sz="2400" dirty="0">
                <a:solidFill>
                  <a:schemeClr val="bg1"/>
                </a:solidFill>
              </a:rPr>
              <a:t>, </a:t>
            </a:r>
            <a:r>
              <a:rPr lang="en-US" sz="2400" i="1" dirty="0">
                <a:solidFill>
                  <a:schemeClr val="bg1"/>
                </a:solidFill>
              </a:rPr>
              <a:t>Honey Art Dreaming</a:t>
            </a:r>
            <a:r>
              <a:rPr lang="en-US" sz="2400" dirty="0">
                <a:solidFill>
                  <a:schemeClr val="bg1"/>
                </a:solidFill>
              </a:rPr>
              <a:t>, 1982</a:t>
            </a:r>
          </a:p>
        </p:txBody>
      </p:sp>
      <p:pic>
        <p:nvPicPr>
          <p:cNvPr id="4" name="Picture 3"/>
          <p:cNvPicPr>
            <a:picLocks noChangeAspect="1"/>
          </p:cNvPicPr>
          <p:nvPr/>
        </p:nvPicPr>
        <p:blipFill>
          <a:blip r:embed="rId2"/>
          <a:stretch>
            <a:fillRect/>
          </a:stretch>
        </p:blipFill>
        <p:spPr>
          <a:xfrm>
            <a:off x="2070717" y="426343"/>
            <a:ext cx="4691298" cy="5535732"/>
          </a:xfrm>
          <a:prstGeom prst="rect">
            <a:avLst/>
          </a:prstGeom>
        </p:spPr>
      </p:pic>
    </p:spTree>
    <p:extLst>
      <p:ext uri="{BB962C8B-B14F-4D97-AF65-F5344CB8AC3E}">
        <p14:creationId xmlns:p14="http://schemas.microsoft.com/office/powerpoint/2010/main" val="31281866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794308"/>
            <a:ext cx="8363982" cy="4371387"/>
          </a:xfrm>
        </p:spPr>
        <p:txBody>
          <a:bodyPr anchor="t">
            <a:noAutofit/>
          </a:bodyPr>
          <a:lstStyle/>
          <a:p>
            <a:pPr algn="l"/>
            <a:r>
              <a:rPr lang="en-US" sz="3600" dirty="0">
                <a:solidFill>
                  <a:schemeClr val="bg1"/>
                </a:solidFill>
              </a:rPr>
              <a:t>A young art teacher named Geoff </a:t>
            </a:r>
            <a:r>
              <a:rPr lang="en-US" sz="3600" dirty="0" err="1">
                <a:solidFill>
                  <a:schemeClr val="bg1"/>
                </a:solidFill>
              </a:rPr>
              <a:t>Bardon</a:t>
            </a:r>
            <a:r>
              <a:rPr lang="en-US" sz="3600" dirty="0">
                <a:solidFill>
                  <a:schemeClr val="bg1"/>
                </a:solidFill>
              </a:rPr>
              <a:t> arrived in </a:t>
            </a:r>
            <a:r>
              <a:rPr lang="en-US" sz="3600" dirty="0" err="1">
                <a:solidFill>
                  <a:schemeClr val="bg1"/>
                </a:solidFill>
              </a:rPr>
              <a:t>Austrailia</a:t>
            </a:r>
            <a:r>
              <a:rPr lang="en-US" sz="3600" dirty="0">
                <a:solidFill>
                  <a:schemeClr val="bg1"/>
                </a:solidFill>
              </a:rPr>
              <a:t> in 1971. </a:t>
            </a:r>
            <a:r>
              <a:rPr lang="en-US" sz="3600" dirty="0" err="1">
                <a:solidFill>
                  <a:schemeClr val="bg1"/>
                </a:solidFill>
              </a:rPr>
              <a:t>Austrailian</a:t>
            </a:r>
            <a:r>
              <a:rPr lang="en-US" sz="3600" dirty="0">
                <a:solidFill>
                  <a:schemeClr val="bg1"/>
                </a:solidFill>
              </a:rPr>
              <a:t> Aboriginal men became interested in </a:t>
            </a:r>
            <a:r>
              <a:rPr lang="en-US" sz="3600" dirty="0" err="1">
                <a:solidFill>
                  <a:schemeClr val="bg1"/>
                </a:solidFill>
              </a:rPr>
              <a:t>Bardon’s</a:t>
            </a:r>
            <a:r>
              <a:rPr lang="en-US" sz="3600" dirty="0">
                <a:solidFill>
                  <a:schemeClr val="bg1"/>
                </a:solidFill>
              </a:rPr>
              <a:t> classes. Between 1977 and 1979, they moved from small works to large-scale canvases. On of them, Old Mick </a:t>
            </a:r>
            <a:r>
              <a:rPr lang="en-US" sz="3600" dirty="0" err="1">
                <a:solidFill>
                  <a:schemeClr val="bg1"/>
                </a:solidFill>
              </a:rPr>
              <a:t>Tjakamarra</a:t>
            </a:r>
            <a:r>
              <a:rPr lang="en-US" sz="3600" dirty="0">
                <a:solidFill>
                  <a:schemeClr val="bg1"/>
                </a:solidFill>
              </a:rPr>
              <a:t>, made a painting </a:t>
            </a:r>
            <a:r>
              <a:rPr lang="en-US" sz="3600" i="1" dirty="0">
                <a:solidFill>
                  <a:schemeClr val="accent5">
                    <a:lumMod val="60000"/>
                    <a:lumOff val="40000"/>
                  </a:schemeClr>
                </a:solidFill>
              </a:rPr>
              <a:t>Honey Art</a:t>
            </a:r>
            <a:r>
              <a:rPr lang="en-US" sz="3600" i="1" dirty="0">
                <a:solidFill>
                  <a:schemeClr val="accent6">
                    <a:lumMod val="75000"/>
                  </a:schemeClr>
                </a:solidFill>
              </a:rPr>
              <a:t> </a:t>
            </a:r>
            <a:r>
              <a:rPr lang="en-US" sz="3600" i="1" dirty="0">
                <a:solidFill>
                  <a:schemeClr val="accent5">
                    <a:lumMod val="60000"/>
                    <a:lumOff val="40000"/>
                  </a:schemeClr>
                </a:solidFill>
              </a:rPr>
              <a:t>Dreaming</a:t>
            </a:r>
            <a:r>
              <a:rPr lang="en-US" sz="3600" dirty="0">
                <a:solidFill>
                  <a:schemeClr val="accent5">
                    <a:lumMod val="60000"/>
                    <a:lumOff val="40000"/>
                  </a:schemeClr>
                </a:solidFill>
              </a:rPr>
              <a:t>, </a:t>
            </a:r>
            <a:r>
              <a:rPr lang="en-US" sz="3600" dirty="0">
                <a:solidFill>
                  <a:schemeClr val="bg1"/>
                </a:solidFill>
              </a:rPr>
              <a:t>that</a:t>
            </a:r>
            <a:r>
              <a:rPr lang="en-US" sz="3600" i="1" dirty="0">
                <a:solidFill>
                  <a:schemeClr val="bg1"/>
                </a:solidFill>
              </a:rPr>
              <a:t> </a:t>
            </a:r>
            <a:r>
              <a:rPr lang="en-US" sz="3600" dirty="0">
                <a:solidFill>
                  <a:schemeClr val="bg1"/>
                </a:solidFill>
              </a:rPr>
              <a:t>depicts the landscape of </a:t>
            </a:r>
            <a:r>
              <a:rPr lang="en-US" sz="3600" dirty="0" err="1">
                <a:solidFill>
                  <a:schemeClr val="bg1"/>
                </a:solidFill>
              </a:rPr>
              <a:t>Papunya</a:t>
            </a:r>
            <a:r>
              <a:rPr lang="en-US" sz="3600" dirty="0">
                <a:solidFill>
                  <a:schemeClr val="bg1"/>
                </a:solidFill>
              </a:rPr>
              <a:t> Tula, </a:t>
            </a:r>
            <a:r>
              <a:rPr lang="en-US" sz="3600" dirty="0" err="1">
                <a:solidFill>
                  <a:schemeClr val="bg1"/>
                </a:solidFill>
              </a:rPr>
              <a:t>Austrailia</a:t>
            </a:r>
            <a:r>
              <a:rPr lang="en-US" sz="3600" dirty="0">
                <a:solidFill>
                  <a:schemeClr val="bg1"/>
                </a:solidFill>
              </a:rPr>
              <a:t>..</a:t>
            </a:r>
          </a:p>
        </p:txBody>
      </p:sp>
    </p:spTree>
    <p:extLst>
      <p:ext uri="{BB962C8B-B14F-4D97-AF65-F5344CB8AC3E}">
        <p14:creationId xmlns:p14="http://schemas.microsoft.com/office/powerpoint/2010/main" val="36182121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a:bodyPr>
          <a:lstStyle/>
          <a:p>
            <a:r>
              <a:rPr lang="en-US" sz="4000" dirty="0">
                <a:solidFill>
                  <a:schemeClr val="bg2"/>
                </a:solidFill>
              </a:rPr>
              <a:t>Is art of so-called higher civilizations better than art of more </a:t>
            </a:r>
            <a:r>
              <a:rPr lang="en-US" sz="4000" dirty="0" err="1">
                <a:solidFill>
                  <a:schemeClr val="bg2"/>
                </a:solidFill>
              </a:rPr>
              <a:t>primative</a:t>
            </a:r>
            <a:r>
              <a:rPr lang="en-US" sz="4000" dirty="0">
                <a:solidFill>
                  <a:schemeClr val="bg2"/>
                </a:solidFill>
              </a:rPr>
              <a:t> cultures?</a:t>
            </a:r>
          </a:p>
        </p:txBody>
      </p:sp>
    </p:spTree>
    <p:extLst>
      <p:ext uri="{BB962C8B-B14F-4D97-AF65-F5344CB8AC3E}">
        <p14:creationId xmlns:p14="http://schemas.microsoft.com/office/powerpoint/2010/main" val="29391230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24850" y="5654014"/>
            <a:ext cx="8094300" cy="830997"/>
          </a:xfrm>
          <a:prstGeom prst="rect">
            <a:avLst/>
          </a:prstGeom>
          <a:noFill/>
        </p:spPr>
        <p:txBody>
          <a:bodyPr wrap="square" rtlCol="0">
            <a:spAutoFit/>
          </a:bodyPr>
          <a:lstStyle/>
          <a:p>
            <a:pPr algn="ctr"/>
            <a:r>
              <a:rPr lang="en-US" sz="2400" dirty="0">
                <a:solidFill>
                  <a:schemeClr val="bg1">
                    <a:lumMod val="95000"/>
                  </a:schemeClr>
                </a:solidFill>
              </a:rPr>
              <a:t>John Taylor, </a:t>
            </a:r>
            <a:r>
              <a:rPr lang="en-US" sz="2400" i="1" dirty="0">
                <a:solidFill>
                  <a:schemeClr val="bg1">
                    <a:lumMod val="95000"/>
                  </a:schemeClr>
                </a:solidFill>
                <a:latin typeface="Times"/>
                <a:cs typeface="Times"/>
              </a:rPr>
              <a:t>Treaty Signing at Medicine Lodge Creek</a:t>
            </a:r>
            <a:r>
              <a:rPr lang="en-US" sz="2400" b="1" dirty="0">
                <a:solidFill>
                  <a:schemeClr val="bg1">
                    <a:lumMod val="95000"/>
                  </a:schemeClr>
                </a:solidFill>
                <a:latin typeface="Times"/>
                <a:cs typeface="Times"/>
              </a:rPr>
              <a:t>, </a:t>
            </a:r>
          </a:p>
          <a:p>
            <a:pPr algn="ctr"/>
            <a:r>
              <a:rPr lang="en-US" sz="2400" b="1" dirty="0">
                <a:solidFill>
                  <a:schemeClr val="bg1">
                    <a:lumMod val="95000"/>
                  </a:schemeClr>
                </a:solidFill>
              </a:rPr>
              <a:t>engraving 1867</a:t>
            </a:r>
            <a:endParaRPr lang="en-US" sz="2400" dirty="0">
              <a:solidFill>
                <a:schemeClr val="bg1">
                  <a:lumMod val="95000"/>
                </a:schemeClr>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7" name="Picture 6">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284" y="691905"/>
            <a:ext cx="7574032" cy="4263555"/>
          </a:xfrm>
          <a:prstGeom prst="rect">
            <a:avLst/>
          </a:prstGeom>
        </p:spPr>
      </p:pic>
    </p:spTree>
    <p:extLst>
      <p:ext uri="{BB962C8B-B14F-4D97-AF65-F5344CB8AC3E}">
        <p14:creationId xmlns:p14="http://schemas.microsoft.com/office/powerpoint/2010/main" val="2426626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724963"/>
            <a:ext cx="8094300" cy="830997"/>
          </a:xfrm>
          <a:prstGeom prst="rect">
            <a:avLst/>
          </a:prstGeom>
          <a:noFill/>
        </p:spPr>
        <p:txBody>
          <a:bodyPr wrap="square" rtlCol="0">
            <a:spAutoFit/>
          </a:bodyPr>
          <a:lstStyle/>
          <a:p>
            <a:pPr algn="ctr"/>
            <a:r>
              <a:rPr lang="en-US" sz="2400" b="1" dirty="0">
                <a:solidFill>
                  <a:schemeClr val="bg1"/>
                </a:solidFill>
              </a:rPr>
              <a:t>Doug Aitkens, </a:t>
            </a:r>
            <a:r>
              <a:rPr lang="en-US" sz="2400" b="1" i="1" dirty="0">
                <a:solidFill>
                  <a:schemeClr val="bg1"/>
                </a:solidFill>
                <a:latin typeface="Times"/>
                <a:cs typeface="Times"/>
              </a:rPr>
              <a:t>Sleepwalkers</a:t>
            </a:r>
            <a:r>
              <a:rPr lang="en-US" sz="2400" b="1" dirty="0">
                <a:solidFill>
                  <a:schemeClr val="bg1"/>
                </a:solidFill>
              </a:rPr>
              <a:t>, Museum of Modern Art 2007 New York City</a:t>
            </a:r>
            <a:endParaRPr lang="en-US" sz="2400" dirty="0">
              <a:solidFill>
                <a:schemeClr val="bg1"/>
              </a:solidFill>
            </a:endParaRPr>
          </a:p>
        </p:txBody>
      </p:sp>
      <p:pic>
        <p:nvPicPr>
          <p:cNvPr id="6" name="Picture 5">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993" y="525431"/>
            <a:ext cx="7317754" cy="4877283"/>
          </a:xfrm>
          <a:prstGeom prst="rect">
            <a:avLst/>
          </a:prstGeom>
        </p:spPr>
      </p:pic>
      <p:sp>
        <p:nvSpPr>
          <p:cNvPr id="9" name="TextBox 8"/>
          <p:cNvSpPr txBox="1"/>
          <p:nvPr/>
        </p:nvSpPr>
        <p:spPr>
          <a:xfrm>
            <a:off x="7912143" y="2259942"/>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36915591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24850" y="5772175"/>
            <a:ext cx="8094300" cy="830997"/>
          </a:xfrm>
          <a:prstGeom prst="rect">
            <a:avLst/>
          </a:prstGeom>
          <a:noFill/>
        </p:spPr>
        <p:txBody>
          <a:bodyPr wrap="square" rtlCol="0">
            <a:spAutoFit/>
          </a:bodyPr>
          <a:lstStyle/>
          <a:p>
            <a:pPr algn="ctr"/>
            <a:r>
              <a:rPr lang="en-US" sz="2400" dirty="0">
                <a:solidFill>
                  <a:schemeClr val="bg1">
                    <a:lumMod val="95000"/>
                  </a:schemeClr>
                </a:solidFill>
              </a:rPr>
              <a:t>Howling Wolf, </a:t>
            </a:r>
            <a:r>
              <a:rPr lang="en-US" sz="2400" i="1" dirty="0">
                <a:solidFill>
                  <a:schemeClr val="bg1">
                    <a:lumMod val="95000"/>
                  </a:schemeClr>
                </a:solidFill>
                <a:latin typeface="Times"/>
                <a:cs typeface="Times"/>
              </a:rPr>
              <a:t>Treaty Signing at Medicine Lodge Creek</a:t>
            </a:r>
            <a:r>
              <a:rPr lang="en-US" sz="2400" b="1" dirty="0">
                <a:solidFill>
                  <a:schemeClr val="bg1">
                    <a:lumMod val="95000"/>
                  </a:schemeClr>
                </a:solidFill>
                <a:latin typeface="Times"/>
                <a:cs typeface="Times"/>
              </a:rPr>
              <a:t>, </a:t>
            </a:r>
          </a:p>
          <a:p>
            <a:pPr algn="ctr"/>
            <a:r>
              <a:rPr lang="en-US" sz="2400" b="1" dirty="0">
                <a:solidFill>
                  <a:schemeClr val="bg1">
                    <a:lumMod val="95000"/>
                  </a:schemeClr>
                </a:solidFill>
              </a:rPr>
              <a:t>ledger book painting 1878</a:t>
            </a:r>
            <a:endParaRPr lang="en-US" sz="2400" dirty="0">
              <a:solidFill>
                <a:schemeClr val="bg1">
                  <a:lumMod val="95000"/>
                </a:schemeClr>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6" name="Picture 5">
            <a:hlinkClick r:id="rId3"/>
          </p:cNvPr>
          <p:cNvPicPr>
            <a:picLocks noChangeAspect="1"/>
          </p:cNvPicPr>
          <p:nvPr/>
        </p:nvPicPr>
        <p:blipFill>
          <a:blip r:embed="rId4"/>
          <a:stretch>
            <a:fillRect/>
          </a:stretch>
        </p:blipFill>
        <p:spPr>
          <a:xfrm>
            <a:off x="524850" y="481647"/>
            <a:ext cx="7287074" cy="4649153"/>
          </a:xfrm>
          <a:prstGeom prst="rect">
            <a:avLst/>
          </a:prstGeom>
        </p:spPr>
      </p:pic>
      <p:sp>
        <p:nvSpPr>
          <p:cNvPr id="7" name="TextBox 6"/>
          <p:cNvSpPr txBox="1"/>
          <p:nvPr/>
        </p:nvSpPr>
        <p:spPr>
          <a:xfrm>
            <a:off x="7839968" y="3162305"/>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29709854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a:bodyPr>
          <a:lstStyle/>
          <a:p>
            <a:r>
              <a:rPr lang="en-US" sz="4000" dirty="0">
                <a:solidFill>
                  <a:schemeClr val="bg2"/>
                </a:solidFill>
              </a:rPr>
              <a:t>How does art reflect on a society?</a:t>
            </a:r>
          </a:p>
        </p:txBody>
      </p:sp>
    </p:spTree>
    <p:extLst>
      <p:ext uri="{BB962C8B-B14F-4D97-AF65-F5344CB8AC3E}">
        <p14:creationId xmlns:p14="http://schemas.microsoft.com/office/powerpoint/2010/main" val="11779084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a:bodyPr>
          <a:lstStyle/>
          <a:p>
            <a:r>
              <a:rPr lang="en-US" sz="4000" dirty="0">
                <a:solidFill>
                  <a:schemeClr val="bg2"/>
                </a:solidFill>
              </a:rPr>
              <a:t>How does one determine if a work of art is good?</a:t>
            </a:r>
          </a:p>
        </p:txBody>
      </p:sp>
    </p:spTree>
    <p:extLst>
      <p:ext uri="{BB962C8B-B14F-4D97-AF65-F5344CB8AC3E}">
        <p14:creationId xmlns:p14="http://schemas.microsoft.com/office/powerpoint/2010/main" val="41144036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a:bodyPr>
          <a:lstStyle/>
          <a:p>
            <a:r>
              <a:rPr lang="en-US" sz="4000" dirty="0">
                <a:solidFill>
                  <a:schemeClr val="bg2"/>
                </a:solidFill>
              </a:rPr>
              <a:t>Is art limited to painting, drawing, and sculpture? What other art forms are there?</a:t>
            </a:r>
          </a:p>
        </p:txBody>
      </p:sp>
    </p:spTree>
    <p:extLst>
      <p:ext uri="{BB962C8B-B14F-4D97-AF65-F5344CB8AC3E}">
        <p14:creationId xmlns:p14="http://schemas.microsoft.com/office/powerpoint/2010/main" val="12563343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fontScale="90000"/>
          </a:bodyPr>
          <a:lstStyle/>
          <a:p>
            <a:pPr algn="l"/>
            <a:r>
              <a:rPr lang="en-US" sz="4900" dirty="0">
                <a:solidFill>
                  <a:schemeClr val="bg1"/>
                </a:solidFill>
              </a:rPr>
              <a:t>Installations</a:t>
            </a:r>
            <a:br>
              <a:rPr lang="en-US" sz="4000" dirty="0">
                <a:solidFill>
                  <a:schemeClr val="bg1"/>
                </a:solidFill>
              </a:rPr>
            </a:br>
            <a:br>
              <a:rPr lang="en-US" sz="4000" dirty="0">
                <a:solidFill>
                  <a:schemeClr val="bg1"/>
                </a:solidFill>
              </a:rPr>
            </a:br>
            <a:r>
              <a:rPr lang="en-US" sz="4000" dirty="0">
                <a:solidFill>
                  <a:schemeClr val="bg1"/>
                </a:solidFill>
              </a:rPr>
              <a:t>Large works of art that invites the viewer to enter and move around it or inside it, to be seen from various view points, and participate and interact with it</a:t>
            </a:r>
          </a:p>
        </p:txBody>
      </p:sp>
    </p:spTree>
    <p:extLst>
      <p:ext uri="{BB962C8B-B14F-4D97-AF65-F5344CB8AC3E}">
        <p14:creationId xmlns:p14="http://schemas.microsoft.com/office/powerpoint/2010/main" val="29471850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709378"/>
            <a:ext cx="8094300" cy="830997"/>
          </a:xfrm>
          <a:prstGeom prst="rect">
            <a:avLst/>
          </a:prstGeom>
          <a:noFill/>
        </p:spPr>
        <p:txBody>
          <a:bodyPr wrap="square" rtlCol="0">
            <a:spAutoFit/>
          </a:bodyPr>
          <a:lstStyle/>
          <a:p>
            <a:pPr algn="ctr"/>
            <a:r>
              <a:rPr lang="en-US" sz="2400" b="1" dirty="0">
                <a:solidFill>
                  <a:schemeClr val="bg1"/>
                </a:solidFill>
              </a:rPr>
              <a:t>Ant Farm, </a:t>
            </a:r>
            <a:r>
              <a:rPr lang="en-US" sz="2400" b="1" i="1" dirty="0">
                <a:solidFill>
                  <a:schemeClr val="bg1"/>
                </a:solidFill>
                <a:latin typeface="Times"/>
                <a:cs typeface="Times"/>
              </a:rPr>
              <a:t>Cadillac Ranch</a:t>
            </a:r>
            <a:r>
              <a:rPr lang="en-US" sz="2400" b="1" dirty="0">
                <a:solidFill>
                  <a:schemeClr val="bg1"/>
                </a:solidFill>
              </a:rPr>
              <a:t>, Amarillo, Texas 1974</a:t>
            </a:r>
          </a:p>
          <a:p>
            <a:pPr algn="ctr"/>
            <a:r>
              <a:rPr lang="en-US" sz="2400" b="1" dirty="0">
                <a:solidFill>
                  <a:schemeClr val="bg1"/>
                </a:solidFill>
              </a:rPr>
              <a:t>Installation commissioned by Stanley Marsh 3</a:t>
            </a:r>
            <a:endParaRPr lang="en-US" sz="2400" dirty="0">
              <a:solidFill>
                <a:schemeClr val="bg1"/>
              </a:solidFill>
            </a:endParaRPr>
          </a:p>
        </p:txBody>
      </p:sp>
      <p:pic>
        <p:nvPicPr>
          <p:cNvPr id="4" name="Picture 3">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376" y="618067"/>
            <a:ext cx="7089592" cy="4726395"/>
          </a:xfrm>
          <a:prstGeom prst="rect">
            <a:avLst/>
          </a:prstGeom>
        </p:spPr>
      </p:pic>
      <p:sp>
        <p:nvSpPr>
          <p:cNvPr id="6" name="TextBox 5"/>
          <p:cNvSpPr txBox="1"/>
          <p:nvPr/>
        </p:nvSpPr>
        <p:spPr>
          <a:xfrm>
            <a:off x="7839968" y="3162305"/>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3635381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746093"/>
            <a:ext cx="8094300" cy="830997"/>
          </a:xfrm>
          <a:prstGeom prst="rect">
            <a:avLst/>
          </a:prstGeom>
          <a:noFill/>
        </p:spPr>
        <p:txBody>
          <a:bodyPr wrap="square" rtlCol="0">
            <a:spAutoFit/>
          </a:bodyPr>
          <a:lstStyle/>
          <a:p>
            <a:pPr algn="ctr"/>
            <a:r>
              <a:rPr lang="en-US" sz="2400" b="1" dirty="0" err="1">
                <a:solidFill>
                  <a:schemeClr val="bg1"/>
                </a:solidFill>
              </a:rPr>
              <a:t>Ligntnin</a:t>
            </a:r>
            <a:r>
              <a:rPr lang="en-US" sz="2400" b="1" dirty="0">
                <a:solidFill>
                  <a:schemeClr val="bg1"/>
                </a:solidFill>
              </a:rPr>
              <a:t>’ </a:t>
            </a:r>
            <a:r>
              <a:rPr lang="en-US" sz="2400" b="1" dirty="0" err="1">
                <a:solidFill>
                  <a:schemeClr val="bg1"/>
                </a:solidFill>
              </a:rPr>
              <a:t>McDuff</a:t>
            </a:r>
            <a:r>
              <a:rPr lang="en-US" sz="2400" b="1" dirty="0">
                <a:solidFill>
                  <a:schemeClr val="bg1"/>
                </a:solidFill>
              </a:rPr>
              <a:t>, </a:t>
            </a:r>
            <a:r>
              <a:rPr lang="en-US" sz="2400" b="1" i="1" dirty="0" err="1">
                <a:solidFill>
                  <a:schemeClr val="bg1"/>
                </a:solidFill>
                <a:latin typeface="Times"/>
                <a:cs typeface="Times"/>
              </a:rPr>
              <a:t>Ozymandias</a:t>
            </a:r>
            <a:r>
              <a:rPr lang="en-US" sz="2400" b="1" dirty="0">
                <a:solidFill>
                  <a:schemeClr val="bg1"/>
                </a:solidFill>
              </a:rPr>
              <a:t>, Amarillo 1997 steel and concrete, Installation commissioned by Stanley Marsh 3</a:t>
            </a:r>
            <a:endParaRPr lang="en-US" sz="2400" dirty="0">
              <a:solidFill>
                <a:schemeClr val="bg1"/>
              </a:solidFill>
            </a:endParaRPr>
          </a:p>
        </p:txBody>
      </p:sp>
      <p:pic>
        <p:nvPicPr>
          <p:cNvPr id="6" name="Picture 5"/>
          <p:cNvPicPr>
            <a:picLocks noChangeAspect="1"/>
          </p:cNvPicPr>
          <p:nvPr/>
        </p:nvPicPr>
        <p:blipFill>
          <a:blip r:embed="rId2"/>
          <a:stretch>
            <a:fillRect/>
          </a:stretch>
        </p:blipFill>
        <p:spPr>
          <a:xfrm>
            <a:off x="955048" y="723900"/>
            <a:ext cx="6884920" cy="4572017"/>
          </a:xfrm>
          <a:prstGeom prst="rect">
            <a:avLst/>
          </a:prstGeom>
        </p:spPr>
      </p:pic>
    </p:spTree>
    <p:extLst>
      <p:ext uri="{BB962C8B-B14F-4D97-AF65-F5344CB8AC3E}">
        <p14:creationId xmlns:p14="http://schemas.microsoft.com/office/powerpoint/2010/main" val="40697944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945092"/>
            <a:ext cx="8094300" cy="461665"/>
          </a:xfrm>
          <a:prstGeom prst="rect">
            <a:avLst/>
          </a:prstGeom>
          <a:noFill/>
        </p:spPr>
        <p:txBody>
          <a:bodyPr wrap="square" rtlCol="0">
            <a:spAutoFit/>
          </a:bodyPr>
          <a:lstStyle/>
          <a:p>
            <a:pPr algn="ctr"/>
            <a:r>
              <a:rPr lang="en-US" sz="2400" b="1" dirty="0">
                <a:solidFill>
                  <a:schemeClr val="bg1"/>
                </a:solidFill>
              </a:rPr>
              <a:t>Installation Art</a:t>
            </a:r>
            <a:endParaRPr lang="en-US" sz="2400" dirty="0">
              <a:solidFill>
                <a:schemeClr val="bg1"/>
              </a:solidFill>
            </a:endParaRPr>
          </a:p>
        </p:txBody>
      </p:sp>
      <p:pic>
        <p:nvPicPr>
          <p:cNvPr id="8" name="Picture 7">
            <a:hlinkClick r:id="rId2"/>
          </p:cNvPr>
          <p:cNvPicPr>
            <a:picLocks noChangeAspect="1"/>
          </p:cNvPicPr>
          <p:nvPr/>
        </p:nvPicPr>
        <p:blipFill>
          <a:blip r:embed="rId3"/>
          <a:stretch>
            <a:fillRect/>
          </a:stretch>
        </p:blipFill>
        <p:spPr>
          <a:xfrm>
            <a:off x="762000" y="473867"/>
            <a:ext cx="7620000" cy="5080000"/>
          </a:xfrm>
          <a:prstGeom prst="rect">
            <a:avLst/>
          </a:prstGeom>
        </p:spPr>
      </p:pic>
      <p:sp>
        <p:nvSpPr>
          <p:cNvPr id="9" name="TextBox 8"/>
          <p:cNvSpPr txBox="1"/>
          <p:nvPr/>
        </p:nvSpPr>
        <p:spPr>
          <a:xfrm>
            <a:off x="7221818" y="5786971"/>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41120892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181737"/>
            <a:ext cx="8363982" cy="2418314"/>
          </a:xfrm>
        </p:spPr>
        <p:txBody>
          <a:bodyPr anchor="t">
            <a:normAutofit fontScale="90000"/>
          </a:bodyPr>
          <a:lstStyle/>
          <a:p>
            <a:pPr algn="l"/>
            <a:r>
              <a:rPr lang="en-US" sz="4000" dirty="0">
                <a:solidFill>
                  <a:schemeClr val="bg2"/>
                </a:solidFill>
              </a:rPr>
              <a:t> </a:t>
            </a:r>
            <a:br>
              <a:rPr lang="en-US" sz="4000" dirty="0">
                <a:solidFill>
                  <a:schemeClr val="bg2"/>
                </a:solidFill>
              </a:rPr>
            </a:br>
            <a:r>
              <a:rPr lang="en-US" sz="4900" dirty="0">
                <a:solidFill>
                  <a:schemeClr val="bg2"/>
                </a:solidFill>
              </a:rPr>
              <a:t>Ephemeral Art</a:t>
            </a:r>
            <a:br>
              <a:rPr lang="en-US" sz="4900" dirty="0">
                <a:solidFill>
                  <a:schemeClr val="bg2"/>
                </a:solidFill>
              </a:rPr>
            </a:br>
            <a:br>
              <a:rPr lang="en-US" sz="4000" dirty="0">
                <a:solidFill>
                  <a:schemeClr val="bg2"/>
                </a:solidFill>
              </a:rPr>
            </a:br>
            <a:r>
              <a:rPr lang="en-US" sz="4000" dirty="0">
                <a:solidFill>
                  <a:schemeClr val="bg2"/>
                </a:solidFill>
              </a:rPr>
              <a:t>Art that is made of substances that are temporary in nature such as a performance, ice, stacked stones, light show and fireworks.</a:t>
            </a:r>
          </a:p>
        </p:txBody>
      </p:sp>
    </p:spTree>
    <p:extLst>
      <p:ext uri="{BB962C8B-B14F-4D97-AF65-F5344CB8AC3E}">
        <p14:creationId xmlns:p14="http://schemas.microsoft.com/office/powerpoint/2010/main" val="38357288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945092"/>
            <a:ext cx="8094300" cy="461665"/>
          </a:xfrm>
          <a:prstGeom prst="rect">
            <a:avLst/>
          </a:prstGeom>
          <a:noFill/>
        </p:spPr>
        <p:txBody>
          <a:bodyPr wrap="square" rtlCol="0">
            <a:spAutoFit/>
          </a:bodyPr>
          <a:lstStyle/>
          <a:p>
            <a:pPr algn="ctr"/>
            <a:r>
              <a:rPr lang="en-US" sz="2400" b="1" dirty="0">
                <a:solidFill>
                  <a:schemeClr val="bg1"/>
                </a:solidFill>
              </a:rPr>
              <a:t>Ephemeral Art — Installation Light Show</a:t>
            </a:r>
            <a:endParaRPr lang="en-US" sz="2400" dirty="0">
              <a:solidFill>
                <a:schemeClr val="bg1"/>
              </a:solidFill>
            </a:endParaRPr>
          </a:p>
        </p:txBody>
      </p:sp>
      <p:pic>
        <p:nvPicPr>
          <p:cNvPr id="2" name="Picture 1">
            <a:hlinkClick r:id="rId2"/>
          </p:cNvPr>
          <p:cNvPicPr>
            <a:picLocks noChangeAspect="1"/>
          </p:cNvPicPr>
          <p:nvPr/>
        </p:nvPicPr>
        <p:blipFill>
          <a:blip r:embed="rId3"/>
          <a:stretch>
            <a:fillRect/>
          </a:stretch>
        </p:blipFill>
        <p:spPr>
          <a:xfrm>
            <a:off x="435993" y="300532"/>
            <a:ext cx="8405336" cy="5253335"/>
          </a:xfrm>
          <a:prstGeom prst="rect">
            <a:avLst/>
          </a:prstGeom>
        </p:spPr>
      </p:pic>
      <p:sp>
        <p:nvSpPr>
          <p:cNvPr id="6" name="TextBox 5"/>
          <p:cNvSpPr txBox="1"/>
          <p:nvPr/>
        </p:nvSpPr>
        <p:spPr>
          <a:xfrm>
            <a:off x="7839968" y="5483427"/>
            <a:ext cx="1236300" cy="923330"/>
          </a:xfrm>
          <a:prstGeom prst="rect">
            <a:avLst/>
          </a:prstGeom>
          <a:noFill/>
        </p:spPr>
        <p:txBody>
          <a:bodyPr wrap="square" rtlCol="0">
            <a:spAutoFit/>
          </a:bodyPr>
          <a:lstStyle/>
          <a:p>
            <a:pPr algn="ctr"/>
            <a:r>
              <a:rPr lang="en-US" dirty="0">
                <a:solidFill>
                  <a:schemeClr val="bg1"/>
                </a:solidFill>
              </a:rPr>
              <a:t>Click on image for video</a:t>
            </a:r>
          </a:p>
        </p:txBody>
      </p:sp>
    </p:spTree>
    <p:extLst>
      <p:ext uri="{BB962C8B-B14F-4D97-AF65-F5344CB8AC3E}">
        <p14:creationId xmlns:p14="http://schemas.microsoft.com/office/powerpoint/2010/main" val="2835316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5035</TotalTime>
  <Words>2926</Words>
  <Application>Microsoft Macintosh PowerPoint</Application>
  <PresentationFormat>On-screen Show (4:3)</PresentationFormat>
  <Paragraphs>216</Paragraphs>
  <Slides>138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138</vt:i4>
      </vt:variant>
    </vt:vector>
  </HeadingPairs>
  <TitlesOfParts>
    <vt:vector size="142" baseType="lpstr">
      <vt:lpstr>Arial</vt:lpstr>
      <vt:lpstr>Calibri</vt:lpstr>
      <vt:lpstr>Times</vt:lpstr>
      <vt:lpstr>Office Theme</vt:lpstr>
      <vt:lpstr>Art Appreciation Week 1 — The Visual World</vt:lpstr>
      <vt:lpstr>Art Appreciation  Instructor: Professor James S. Cost, MFA Art  Cel Phone: (806) 206-0099  Email: jscost@actx.edu  Personal web site: www.stevencost.com   </vt:lpstr>
      <vt:lpstr>Question: What do you wish to achieve in Art Appreciation? Two questions that are often asked comes from just about everyone, and especially educational institutions such as this one:  What is Art?  What is it good for?</vt:lpstr>
      <vt:lpstr>Question: What do you  wish to achieve in Art Appreciation? How will you use your new knowledge in the future?</vt:lpstr>
      <vt:lpstr>What problems can we try to solve in the course?  We won’t be making art in the class, but we will learn how art is made. We will use our textbook, other books, the instructor’s lectures and our shared art experiences. Also we will view many videos. We will look at art in the Amarillo Museum of Art, which is on campus.</vt:lpstr>
      <vt:lpstr>What problems can we try to solve in the course?  What would we do? What if ART was damaged, such as the incident when a person knocked off part of Michaelangelo’s Pieta statue with a hammer?  Or partially destroyed, such as the recent fire in the Notre Dame Cathedral in Paris, France? What if ART was being stollen, such as by the Nazis in World War II?</vt:lpstr>
      <vt:lpstr>Many of us in the class have seen art in special places. You may come from another city or country, or have traveled. Would you be willing to share what art, monuments, architecture, and more — that your have seen from your own experience? Do you have photos or videos?  What other learning methods should we use in our class?</vt:lpstr>
      <vt:lpstr>   Take A look at Our Visual World.</vt:lpstr>
      <vt:lpstr>PowerPoint Presentation</vt:lpstr>
      <vt:lpstr>Question: What is the purpose of Doug Aitken’s installation Sleepwalkers? Why is it being projected on the outside walls of the New York Museum of Modern Art ?  From where does the money come? Why would big money be spent on this? </vt:lpstr>
      <vt:lpstr>PowerPoint Presentation</vt:lpstr>
      <vt:lpstr>PowerPoint Presentation</vt:lpstr>
      <vt:lpstr>How we see and process art.</vt:lpstr>
      <vt:lpstr>In the process of seeing art, the act is not just a direct recording of the reality. Seeing is both a physical and psychological process. Physically, visual processing can be divided into three steps. They are:   reception —&gt; extraction —&gt; inference</vt:lpstr>
      <vt:lpstr>RECEPTON:  light enters the eye — seeing with nervous system.   EXTRACTION: sensors in the retina edit the light.  INFERENCE: visual cortex processes the information the retina sends it.</vt:lpstr>
      <vt:lpstr>PowerPoint Presentation</vt:lpstr>
      <vt:lpstr>Using “active seeing ” Jasper Johns uses the image of the American Flag to see in a new way, filtering our perception through history, fears, prejudices, emotions, and beliefs. </vt:lpstr>
      <vt:lpstr>The Elements of Design are with what we design and make art: </vt:lpstr>
      <vt:lpstr>Composition is another word for Design. Composition is accomplished by applying the Principles of Design:  </vt:lpstr>
      <vt:lpstr>All people are or can be creative, but not all people possess the energy, ingenuity, and courage of conviction that are required to make art.</vt:lpstr>
      <vt:lpstr>While differing from culture to culture and from time to time, the term, “Aesthetic,” refers to our sense of the beautiful.</vt:lpstr>
      <vt:lpstr>The art term “CONTENT” is used to define what a work of art expresses or means (or suggests to the viewer’s imagination).</vt:lpstr>
      <vt:lpstr>When we speak of the “FORM” of a work of art, we mean everything from the materials used to make it, to the way it employs the various formal elements , to the principles — the ways in which those elements are organized into a composition. It is the overall structure of a work of art.</vt:lpstr>
      <vt:lpstr>Discuss the Form and Content of Jacques Louis David’s The Death of Socrates, 1787</vt:lpstr>
      <vt:lpstr>Iconography or “ICON” is the term used when cultural conventions are often carried forward from one generation to the next by means of a system of visual images the meaning of which is widely understood by a given culture?</vt:lpstr>
      <vt:lpstr>An ICON of Western European art: David by  Michaelangelo Buonarroti, marble, Florence 1504.  My students literally wept with emotion when they approached. Why would they do that?</vt:lpstr>
      <vt:lpstr>FORM: What are the art arrangements, techniques, and size and other elements and  priciples in David? For instance why are the hands larger than normal?</vt:lpstr>
      <vt:lpstr>CONTENT: What is the story, meaning and message David? Where is Goliath? Why is David nude?</vt:lpstr>
      <vt:lpstr>Most artists think of themselves as assuming one of four fundamental roles—or some combination of the four—as they approach their work. Those four roles are:   1.  Artists create a visual record of their time and place.</vt:lpstr>
      <vt:lpstr>2. Artists help us to see the world in new and innovative ways.   </vt:lpstr>
      <vt:lpstr>3.  Artists make functional objects and structures more pleasurable by instilling them with beauty and meaning.  </vt:lpstr>
      <vt:lpstr>  4.  Artists give form to non-material ideas and feelings   </vt:lpstr>
      <vt:lpstr>Should art be made to SELL, or is it alright to make art for the need or pleasure of doing so, even if it never commissioned or sells?</vt:lpstr>
      <vt:lpstr>How is the value and price of art determined?  Among other ways, the relative rarity of a work of art on the art market, the economy, and the participation of of wealthy clients through their investment, ownesrhip, and patronage. </vt:lpstr>
      <vt:lpstr>How is the value and price of art determined?  Also art showing in prestigious art galleries, art museums, and art auction houses. Sometimes it is simply determined by how much a buyer wants the art or how much or little the seller wants to price it.</vt:lpstr>
      <vt:lpstr>How is the value and price of art determined?  Sometimes art is made for other reasons than to be sold. If making the art is expensive, then patron may donate through grants to help artists create the art.</vt:lpstr>
      <vt:lpstr>Generally, we refer to works of art as either REPRESENTATIONAL (such as realism) or ABSTRACT.</vt:lpstr>
      <vt:lpstr>REPRESENTATIONAL art: Assumption of the Virgin  by Titian</vt:lpstr>
      <vt:lpstr>ABSTRACT art: Nude Descending a Staircase by Marcell Dechamp</vt:lpstr>
      <vt:lpstr>The Process of Seeing From Hyper-realistic Naturalism to Nonobjective Abstrations</vt:lpstr>
      <vt:lpstr>PowerPoint Presentation</vt:lpstr>
      <vt:lpstr> Hyper Reality Art</vt:lpstr>
      <vt:lpstr>PowerPoint Presentation</vt:lpstr>
      <vt:lpstr>PowerPoint Presentation</vt:lpstr>
      <vt:lpstr>PowerPoint Presentation</vt:lpstr>
      <vt:lpstr>PowerPoint Presentation</vt:lpstr>
      <vt:lpstr>Representation Art</vt:lpstr>
      <vt:lpstr>PowerPoint Presentation</vt:lpstr>
      <vt:lpstr>PowerPoint Presentation</vt:lpstr>
      <vt:lpstr>PowerPoint Presentation</vt:lpstr>
      <vt:lpstr>PowerPoint Presentation</vt:lpstr>
      <vt:lpstr>PowerPoint Presentation</vt:lpstr>
      <vt:lpstr>PowerPoint Presentation</vt:lpstr>
      <vt:lpstr>Surrealism Art</vt:lpstr>
      <vt:lpstr>PowerPoint Presentation</vt:lpstr>
      <vt:lpstr>PowerPoint Presentation</vt:lpstr>
      <vt:lpstr>PowerPoint Presentation</vt:lpstr>
      <vt:lpstr>Impressionistic Art</vt:lpstr>
      <vt:lpstr>PowerPoint Presentation</vt:lpstr>
      <vt:lpstr>PowerPoint Presentation</vt:lpstr>
      <vt:lpstr>PowerPoint Presentation</vt:lpstr>
      <vt:lpstr>PowerPoint Presentation</vt:lpstr>
      <vt:lpstr>Expressionistic Art</vt:lpstr>
      <vt:lpstr>PowerPoint Presentation</vt:lpstr>
      <vt:lpstr>PowerPoint Presentation</vt:lpstr>
      <vt:lpstr>PowerPoint Presentation</vt:lpstr>
      <vt:lpstr>Semi-abstract Art</vt:lpstr>
      <vt:lpstr>PowerPoint Presentation</vt:lpstr>
      <vt:lpstr>PowerPoint Presentation</vt:lpstr>
      <vt:lpstr>PowerPoint Presentation</vt:lpstr>
      <vt:lpstr>PowerPoint Presentation</vt:lpstr>
      <vt:lpstr>PowerPoint Presentation</vt:lpstr>
      <vt:lpstr>Abstract Art</vt:lpstr>
      <vt:lpstr>PowerPoint Presentation</vt:lpstr>
      <vt:lpstr>PowerPoint Presentation</vt:lpstr>
      <vt:lpstr>PowerPoint Presentation</vt:lpstr>
      <vt:lpstr>PowerPoint Presentation</vt:lpstr>
      <vt:lpstr>PowerPoint Presentation</vt:lpstr>
      <vt:lpstr>Non-objective Abstract Art</vt:lpstr>
      <vt:lpstr>PowerPoint Presentation</vt:lpstr>
      <vt:lpstr>PowerPoint Presentation</vt:lpstr>
      <vt:lpstr>PowerPoint Presentation</vt:lpstr>
      <vt:lpstr>PowerPoint Presentation</vt:lpstr>
      <vt:lpstr>Through his entire career, from his portrayal of a brothel in his 1907 Les Demoiselles d’Avignon, Pablo Picasso represented his relation to women as a sort of battlefield between attraction and repulsion. </vt:lpstr>
      <vt:lpstr>Pablo Picasso, Les Demoiselles d’Avignon 1907 .</vt:lpstr>
      <vt:lpstr>Mick Tjakamarra, Honey Art Dreaming, 1982</vt:lpstr>
      <vt:lpstr>A young art teacher named Geoff Bardon arrived in Austrailia in 1971. Austrailian Aboriginal men became interested in Bardon’s classes. Between 1977 and 1979, they moved from small works to large-scale canvases. On of them, Old Mick Tjakamarra, made a painting Honey Art Dreaming, that depicts the landscape of Papunya Tula, Austrailia..</vt:lpstr>
      <vt:lpstr>Is art of so-called higher civilizations better than art of more primative cultures?</vt:lpstr>
      <vt:lpstr>PowerPoint Presentation</vt:lpstr>
      <vt:lpstr>PowerPoint Presentation</vt:lpstr>
      <vt:lpstr>How does art reflect on a society?</vt:lpstr>
      <vt:lpstr>How does one determine if a work of art is good?</vt:lpstr>
      <vt:lpstr>Is art limited to painting, drawing, and sculpture? What other art forms are there?</vt:lpstr>
      <vt:lpstr>Installations  Large works of art that invites the viewer to enter and move around it or inside it, to be seen from various view points, and participate and interact with it</vt:lpstr>
      <vt:lpstr>PowerPoint Presentation</vt:lpstr>
      <vt:lpstr>PowerPoint Presentation</vt:lpstr>
      <vt:lpstr>PowerPoint Presentation</vt:lpstr>
      <vt:lpstr>  Ephemeral Art  Art that is made of substances that are temporary in nature such as a performance, ice, stacked stones, light show and fireworks.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Earth Works  Art that made from the earth or using the earth as a major proponent.</vt:lpstr>
      <vt:lpstr>PowerPoint Presentation</vt:lpstr>
      <vt:lpstr>PowerPoint Presentation</vt:lpstr>
      <vt:lpstr>PowerPoint Presentation</vt:lpstr>
      <vt:lpstr>PowerPoint Presentation</vt:lpstr>
      <vt:lpstr>Cultural Interpretations</vt:lpstr>
      <vt:lpstr>At the terminus of the Silk Road, since the time of the Han Dynasty (206 bce–220 currect era), Dunhuang was the place where the cultures of the East and West first intersected.</vt:lpstr>
      <vt:lpstr>Silk Road Map. Reclining Buddha, Mogao Caves, Dunhuang, China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Calavera Catrina (‘The Elegant Skull)  by Mexican artist and printmaker José Guadalupe Posada, 1852-1913. The woman is often accompanied by a man in a top hat or a Mexican Revolutionary man.</vt:lpstr>
      <vt:lpstr>REVIEW  Just as dark descended on New York City at 5 pm each night between January 16 and February 12, 2007, five 12-minute 57-second films were played on a loop for five hours, until 10 pm, in different combinations across eight different external walls of the Museum of Modern Art.   What is the title of this art installation?</vt:lpstr>
      <vt:lpstr>REVIEW  What medium did Cai Guo-Qiang use to create Footprints of History, that was used for the opening ceremony of the 2008 Beijing Olympic Games?</vt:lpstr>
      <vt:lpstr>REVIEW  Physically, visual processing can be divided into three steps. They are:   reception —&gt; extraction —&gt; inference</vt:lpstr>
      <vt:lpstr>REVIEW  All people are or can be creative, but not all people possess the energy, ingenuity, and courage of conviction that are required to make art.</vt:lpstr>
      <vt:lpstr>REVIEW  While differing from culture to culture and from time to time, the term, “aesthetic,” refers to our sense of the beautiful.</vt:lpstr>
      <vt:lpstr>REVIEW  Generally, we refer to works of art as either representational or abstract. </vt:lpstr>
      <vt:lpstr>REVIEW  Old Mick Tjakamarra, made a painting that depicts the landscape of Papunya Tula, Austrailia. What is the title of the painting?</vt:lpstr>
      <vt:lpstr>REVIEW  What art term is used to define what a work of art expresses or means (or suggests to the viewer’s imagination)?</vt:lpstr>
      <vt:lpstr>REVIEW  What is the term used when cultural conventions are often carried forward from one generation to the next by means of a system of visual images the meaning of which is widely understood by a given culture?</vt:lpstr>
      <vt:lpstr>REVIEW  What do we call art that is so realistic that it creates an illusion that “fools the eye”?</vt:lpstr>
      <vt:lpstr>REVIEW  What do we call art and artists who are considered historically ahead of their time?</vt:lpstr>
    </vt:vector>
  </TitlesOfParts>
  <Company>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de los Muertos</dc:title>
  <dc:creator>AC</dc:creator>
  <cp:lastModifiedBy>Microsoft Office User</cp:lastModifiedBy>
  <cp:revision>372</cp:revision>
  <dcterms:created xsi:type="dcterms:W3CDTF">2014-10-20T02:54:06Z</dcterms:created>
  <dcterms:modified xsi:type="dcterms:W3CDTF">2020-11-02T00:37:50Z</dcterms:modified>
</cp:coreProperties>
</file>